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68" r:id="rId3"/>
  </p:sldMasterIdLst>
  <p:notesMasterIdLst>
    <p:notesMasterId r:id="rId54"/>
  </p:notesMasterIdLst>
  <p:sldIdLst>
    <p:sldId id="256" r:id="rId4"/>
    <p:sldId id="454" r:id="rId5"/>
    <p:sldId id="456" r:id="rId6"/>
    <p:sldId id="457" r:id="rId7"/>
    <p:sldId id="455" r:id="rId8"/>
    <p:sldId id="260" r:id="rId9"/>
    <p:sldId id="261" r:id="rId10"/>
    <p:sldId id="458" r:id="rId11"/>
    <p:sldId id="262" r:id="rId12"/>
    <p:sldId id="263" r:id="rId13"/>
    <p:sldId id="264" r:id="rId14"/>
    <p:sldId id="265" r:id="rId15"/>
    <p:sldId id="266" r:id="rId16"/>
    <p:sldId id="267" r:id="rId17"/>
    <p:sldId id="268" r:id="rId18"/>
    <p:sldId id="269" r:id="rId19"/>
    <p:sldId id="270" r:id="rId20"/>
    <p:sldId id="271" r:id="rId21"/>
    <p:sldId id="272" r:id="rId22"/>
    <p:sldId id="280" r:id="rId23"/>
    <p:sldId id="281" r:id="rId24"/>
    <p:sldId id="282" r:id="rId25"/>
    <p:sldId id="283" r:id="rId26"/>
    <p:sldId id="284" r:id="rId27"/>
    <p:sldId id="285" r:id="rId28"/>
    <p:sldId id="275" r:id="rId29"/>
    <p:sldId id="276" r:id="rId30"/>
    <p:sldId id="277" r:id="rId31"/>
    <p:sldId id="278" r:id="rId32"/>
    <p:sldId id="279" r:id="rId33"/>
    <p:sldId id="273" r:id="rId34"/>
    <p:sldId id="274" r:id="rId35"/>
    <p:sldId id="459" r:id="rId36"/>
    <p:sldId id="296" r:id="rId37"/>
    <p:sldId id="297" r:id="rId38"/>
    <p:sldId id="298" r:id="rId39"/>
    <p:sldId id="300" r:id="rId40"/>
    <p:sldId id="301" r:id="rId41"/>
    <p:sldId id="460" r:id="rId42"/>
    <p:sldId id="303" r:id="rId43"/>
    <p:sldId id="461" r:id="rId44"/>
    <p:sldId id="462" r:id="rId45"/>
    <p:sldId id="299" r:id="rId46"/>
    <p:sldId id="464" r:id="rId47"/>
    <p:sldId id="465" r:id="rId48"/>
    <p:sldId id="466" r:id="rId49"/>
    <p:sldId id="467" r:id="rId50"/>
    <p:sldId id="468" r:id="rId51"/>
    <p:sldId id="469" r:id="rId52"/>
    <p:sldId id="313"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iCpEaRh/KpBK2MsirYowhyZafRN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7AFD34-174A-4810-A7F8-D761643536D4}">
  <a:tblStyle styleId="{387AFD34-174A-4810-A7F8-D761643536D4}" styleName="Table_0">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6EE"/>
          </a:solidFill>
        </a:fill>
      </a:tcStyle>
    </a:wholeTbl>
    <a:band1H>
      <a:tcTxStyle/>
      <a:tcStyle>
        <a:tcBdr/>
        <a:fill>
          <a:solidFill>
            <a:srgbClr val="CFEEDB"/>
          </a:solidFill>
        </a:fill>
      </a:tcStyle>
    </a:band1H>
    <a:band2H>
      <a:tcTxStyle/>
      <a:tcStyle>
        <a:tcBdr/>
      </a:tcStyle>
    </a:band2H>
    <a:band1V>
      <a:tcTxStyle/>
      <a:tcStyle>
        <a:tcBdr/>
        <a:fill>
          <a:solidFill>
            <a:srgbClr val="CFEEDB"/>
          </a:solidFill>
        </a:fill>
      </a:tcStyle>
    </a:band1V>
    <a:band2V>
      <a:tcTxStyle/>
      <a:tcStyle>
        <a:tcBdr/>
      </a:tcStyle>
    </a:band2V>
    <a:lastCol>
      <a:tcTxStyle b="on" i="off">
        <a:font>
          <a:latin typeface="Tw Cen MT"/>
          <a:ea typeface="Tw Cen MT"/>
          <a:cs typeface="Tw Cen MT"/>
        </a:font>
        <a:schemeClr val="lt1"/>
      </a:tcTxStyle>
      <a:tcStyle>
        <a:tcBdr/>
        <a:fill>
          <a:solidFill>
            <a:schemeClr val="accent1"/>
          </a:solidFill>
        </a:fill>
      </a:tcStyle>
    </a:lastCol>
    <a:firstCol>
      <a:tcTxStyle b="on" i="off">
        <a:font>
          <a:latin typeface="Tw Cen MT"/>
          <a:ea typeface="Tw Cen MT"/>
          <a:cs typeface="Tw Cen MT"/>
        </a:font>
        <a:schemeClr val="lt1"/>
      </a:tcTxStyle>
      <a:tcStyle>
        <a:tcBdr/>
        <a:fill>
          <a:solidFill>
            <a:schemeClr val="accent1"/>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1"/>
    <p:restoredTop sz="94715"/>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2F462-DA32-4E26-81D8-34D0DDC815E5}" type="doc">
      <dgm:prSet loTypeId="urn:microsoft.com/office/officeart/2016/7/layout/LinearBlockProcessNumbered" loCatId="process" qsTypeId="urn:microsoft.com/office/officeart/2005/8/quickstyle/simple4" qsCatId="simple" csTypeId="urn:microsoft.com/office/officeart/2005/8/colors/colorful5" csCatId="colorful" phldr="1"/>
      <dgm:spPr/>
      <dgm:t>
        <a:bodyPr/>
        <a:lstStyle/>
        <a:p>
          <a:endParaRPr lang="en-US"/>
        </a:p>
      </dgm:t>
    </dgm:pt>
    <dgm:pt modelId="{6B27F850-223D-4A67-B167-E8A2D3A60A80}">
      <dgm:prSet/>
      <dgm:spPr/>
      <dgm:t>
        <a:bodyPr/>
        <a:lstStyle/>
        <a:p>
          <a:r>
            <a:rPr lang="en-US" dirty="0"/>
            <a:t>Exam 2 is November 7 (Thursday)</a:t>
          </a:r>
        </a:p>
      </dgm:t>
    </dgm:pt>
    <dgm:pt modelId="{EE4DFDF6-A67C-401C-8B2C-65A0B97369B5}" type="parTrans" cxnId="{C5918892-36C6-4B66-BEC9-B05A5D5D8A3B}">
      <dgm:prSet/>
      <dgm:spPr/>
      <dgm:t>
        <a:bodyPr/>
        <a:lstStyle/>
        <a:p>
          <a:endParaRPr lang="en-US"/>
        </a:p>
      </dgm:t>
    </dgm:pt>
    <dgm:pt modelId="{A3BDEBA3-477C-400E-90FE-8273934EF1FA}" type="sibTrans" cxnId="{C5918892-36C6-4B66-BEC9-B05A5D5D8A3B}">
      <dgm:prSet phldrT="03" phldr="0"/>
      <dgm:spPr/>
      <dgm:t>
        <a:bodyPr/>
        <a:lstStyle/>
        <a:p>
          <a:r>
            <a:rPr lang="en-US"/>
            <a:t>03</a:t>
          </a:r>
        </a:p>
      </dgm:t>
    </dgm:pt>
    <dgm:pt modelId="{C7906813-00E2-2349-AC3C-7055BDB0F89F}">
      <dgm:prSet/>
      <dgm:spPr/>
      <dgm:t>
        <a:bodyPr/>
        <a:lstStyle/>
        <a:p>
          <a:r>
            <a:rPr lang="en-US" dirty="0"/>
            <a:t>November 5th is Exam 2 Review</a:t>
          </a:r>
        </a:p>
      </dgm:t>
    </dgm:pt>
    <dgm:pt modelId="{EA2BECC2-5971-C441-804E-CC989DBD7056}" type="parTrans" cxnId="{ED3933BF-6FD7-2B47-8D58-F37A0AEF34B6}">
      <dgm:prSet/>
      <dgm:spPr/>
      <dgm:t>
        <a:bodyPr/>
        <a:lstStyle/>
        <a:p>
          <a:endParaRPr lang="en-US"/>
        </a:p>
      </dgm:t>
    </dgm:pt>
    <dgm:pt modelId="{ED8E3E4A-C5E6-FA4B-9CAD-74AD00EE5E5B}" type="sibTrans" cxnId="{ED3933BF-6FD7-2B47-8D58-F37A0AEF34B6}">
      <dgm:prSet phldrT="04" phldr="0"/>
      <dgm:spPr/>
      <dgm:t>
        <a:bodyPr/>
        <a:lstStyle/>
        <a:p>
          <a:r>
            <a:rPr lang="en-US"/>
            <a:t>04</a:t>
          </a:r>
        </a:p>
      </dgm:t>
    </dgm:pt>
    <dgm:pt modelId="{893261BC-99CE-784D-8CCD-606D79199422}">
      <dgm:prSet/>
      <dgm:spPr/>
      <dgm:t>
        <a:bodyPr/>
        <a:lstStyle/>
        <a:p>
          <a:r>
            <a:rPr lang="en-US" dirty="0"/>
            <a:t>Quiz 9 Opens Thursday @ 5pm</a:t>
          </a:r>
        </a:p>
      </dgm:t>
    </dgm:pt>
    <dgm:pt modelId="{E0434623-0ABC-9B43-AC1C-6A1CB4731464}" type="parTrans" cxnId="{6F7BC3A8-FC2D-A843-B30A-0E9578E2A5D4}">
      <dgm:prSet/>
      <dgm:spPr/>
      <dgm:t>
        <a:bodyPr/>
        <a:lstStyle/>
        <a:p>
          <a:endParaRPr lang="en-US"/>
        </a:p>
      </dgm:t>
    </dgm:pt>
    <dgm:pt modelId="{D22FAECC-B7B9-6E4C-98AB-E811F6034346}" type="sibTrans" cxnId="{6F7BC3A8-FC2D-A843-B30A-0E9578E2A5D4}">
      <dgm:prSet phldrT="02" phldr="0"/>
      <dgm:spPr/>
      <dgm:t>
        <a:bodyPr/>
        <a:lstStyle/>
        <a:p>
          <a:r>
            <a:rPr lang="en-US"/>
            <a:t>02</a:t>
          </a:r>
        </a:p>
      </dgm:t>
    </dgm:pt>
    <dgm:pt modelId="{CD6E15AA-C21A-4519-A269-39C235A8ABEA}">
      <dgm:prSet/>
      <dgm:spPr/>
      <dgm:t>
        <a:bodyPr/>
        <a:lstStyle/>
        <a:p>
          <a:r>
            <a:rPr lang="en-US" dirty="0"/>
            <a:t>Mid-semester updates due Thursday October 31!!  </a:t>
          </a:r>
        </a:p>
      </dgm:t>
    </dgm:pt>
    <dgm:pt modelId="{2A36D909-4024-42C9-B843-63AF1D919B81}" type="sibTrans" cxnId="{17ABB51C-8EB6-4BD1-BDB9-21F22F13FD01}">
      <dgm:prSet phldrT="01" phldr="0"/>
      <dgm:spPr/>
      <dgm:t>
        <a:bodyPr/>
        <a:lstStyle/>
        <a:p>
          <a:r>
            <a:rPr lang="en-US"/>
            <a:t>01</a:t>
          </a:r>
        </a:p>
      </dgm:t>
    </dgm:pt>
    <dgm:pt modelId="{78AF907C-2257-42EA-ABDE-01319A3F8096}" type="parTrans" cxnId="{17ABB51C-8EB6-4BD1-BDB9-21F22F13FD01}">
      <dgm:prSet/>
      <dgm:spPr/>
      <dgm:t>
        <a:bodyPr/>
        <a:lstStyle/>
        <a:p>
          <a:endParaRPr lang="en-US"/>
        </a:p>
      </dgm:t>
    </dgm:pt>
    <dgm:pt modelId="{79D664A3-263E-1541-8F07-82FB61CDFEF5}">
      <dgm:prSet/>
      <dgm:spPr/>
      <dgm:t>
        <a:bodyPr/>
        <a:lstStyle/>
        <a:p>
          <a:r>
            <a:rPr lang="en-US" dirty="0"/>
            <a:t>If you need the time off from class to vote, please DM me!! </a:t>
          </a:r>
        </a:p>
      </dgm:t>
    </dgm:pt>
    <dgm:pt modelId="{3E195CFF-9F42-DA4E-A2A4-1D97C3AF4F3B}" type="parTrans" cxnId="{3647DFC4-36E7-144A-A509-2D6120EF4C88}">
      <dgm:prSet/>
      <dgm:spPr/>
      <dgm:t>
        <a:bodyPr/>
        <a:lstStyle/>
        <a:p>
          <a:endParaRPr lang="en-US"/>
        </a:p>
      </dgm:t>
    </dgm:pt>
    <dgm:pt modelId="{564C4BC1-964B-B74B-AFFA-AC77899D43F5}" type="sibTrans" cxnId="{3647DFC4-36E7-144A-A509-2D6120EF4C88}">
      <dgm:prSet phldrT="05" phldr="0"/>
      <dgm:spPr/>
    </dgm:pt>
    <dgm:pt modelId="{CFF522E9-B4E5-2C45-81FB-F10ADBF60890}" type="pres">
      <dgm:prSet presAssocID="{9ED2F462-DA32-4E26-81D8-34D0DDC815E5}" presName="Name0" presStyleCnt="0">
        <dgm:presLayoutVars>
          <dgm:animLvl val="lvl"/>
          <dgm:resizeHandles val="exact"/>
        </dgm:presLayoutVars>
      </dgm:prSet>
      <dgm:spPr/>
    </dgm:pt>
    <dgm:pt modelId="{908FCE32-466D-184A-99FA-32FBF222E1BB}" type="pres">
      <dgm:prSet presAssocID="{CD6E15AA-C21A-4519-A269-39C235A8ABEA}" presName="compositeNode" presStyleCnt="0">
        <dgm:presLayoutVars>
          <dgm:bulletEnabled val="1"/>
        </dgm:presLayoutVars>
      </dgm:prSet>
      <dgm:spPr/>
    </dgm:pt>
    <dgm:pt modelId="{429B7334-CE28-444C-AA3A-DB55432C204C}" type="pres">
      <dgm:prSet presAssocID="{CD6E15AA-C21A-4519-A269-39C235A8ABEA}" presName="bgRect" presStyleLbl="alignNode1" presStyleIdx="0" presStyleCnt="4"/>
      <dgm:spPr/>
    </dgm:pt>
    <dgm:pt modelId="{C4F032C2-E593-5542-9242-2B938B1BF7EE}" type="pres">
      <dgm:prSet presAssocID="{2A36D909-4024-42C9-B843-63AF1D919B81}" presName="sibTransNodeRect" presStyleLbl="alignNode1" presStyleIdx="0" presStyleCnt="4">
        <dgm:presLayoutVars>
          <dgm:chMax val="0"/>
          <dgm:bulletEnabled val="1"/>
        </dgm:presLayoutVars>
      </dgm:prSet>
      <dgm:spPr/>
    </dgm:pt>
    <dgm:pt modelId="{32C90C80-6793-A946-BE68-1A7D6E3BFC2C}" type="pres">
      <dgm:prSet presAssocID="{CD6E15AA-C21A-4519-A269-39C235A8ABEA}" presName="nodeRect" presStyleLbl="alignNode1" presStyleIdx="0" presStyleCnt="4">
        <dgm:presLayoutVars>
          <dgm:bulletEnabled val="1"/>
        </dgm:presLayoutVars>
      </dgm:prSet>
      <dgm:spPr/>
    </dgm:pt>
    <dgm:pt modelId="{0A14595B-9DE5-3742-807B-6D0A5E92A5C2}" type="pres">
      <dgm:prSet presAssocID="{2A36D909-4024-42C9-B843-63AF1D919B81}" presName="sibTrans" presStyleCnt="0"/>
      <dgm:spPr/>
    </dgm:pt>
    <dgm:pt modelId="{6743D925-F83A-484C-B0F9-4E9735F59577}" type="pres">
      <dgm:prSet presAssocID="{893261BC-99CE-784D-8CCD-606D79199422}" presName="compositeNode" presStyleCnt="0">
        <dgm:presLayoutVars>
          <dgm:bulletEnabled val="1"/>
        </dgm:presLayoutVars>
      </dgm:prSet>
      <dgm:spPr/>
    </dgm:pt>
    <dgm:pt modelId="{56C5F840-F902-B54B-9E9B-1FFE95F98735}" type="pres">
      <dgm:prSet presAssocID="{893261BC-99CE-784D-8CCD-606D79199422}" presName="bgRect" presStyleLbl="alignNode1" presStyleIdx="1" presStyleCnt="4"/>
      <dgm:spPr/>
    </dgm:pt>
    <dgm:pt modelId="{D1E92F88-9008-C64C-B3B1-7412D53AD42E}" type="pres">
      <dgm:prSet presAssocID="{D22FAECC-B7B9-6E4C-98AB-E811F6034346}" presName="sibTransNodeRect" presStyleLbl="alignNode1" presStyleIdx="1" presStyleCnt="4">
        <dgm:presLayoutVars>
          <dgm:chMax val="0"/>
          <dgm:bulletEnabled val="1"/>
        </dgm:presLayoutVars>
      </dgm:prSet>
      <dgm:spPr/>
    </dgm:pt>
    <dgm:pt modelId="{F8F484FE-34A6-AB4A-B2DD-FB04F304AFEF}" type="pres">
      <dgm:prSet presAssocID="{893261BC-99CE-784D-8CCD-606D79199422}" presName="nodeRect" presStyleLbl="alignNode1" presStyleIdx="1" presStyleCnt="4">
        <dgm:presLayoutVars>
          <dgm:bulletEnabled val="1"/>
        </dgm:presLayoutVars>
      </dgm:prSet>
      <dgm:spPr/>
    </dgm:pt>
    <dgm:pt modelId="{8FAFB243-ABC2-4040-9E11-4F75272F081A}" type="pres">
      <dgm:prSet presAssocID="{D22FAECC-B7B9-6E4C-98AB-E811F6034346}" presName="sibTrans" presStyleCnt="0"/>
      <dgm:spPr/>
    </dgm:pt>
    <dgm:pt modelId="{AD902CC7-32E2-0B4F-87E8-73C5F225E6A1}" type="pres">
      <dgm:prSet presAssocID="{6B27F850-223D-4A67-B167-E8A2D3A60A80}" presName="compositeNode" presStyleCnt="0">
        <dgm:presLayoutVars>
          <dgm:bulletEnabled val="1"/>
        </dgm:presLayoutVars>
      </dgm:prSet>
      <dgm:spPr/>
    </dgm:pt>
    <dgm:pt modelId="{CE967CA0-7818-A245-87A4-C69CCA60CDB1}" type="pres">
      <dgm:prSet presAssocID="{6B27F850-223D-4A67-B167-E8A2D3A60A80}" presName="bgRect" presStyleLbl="alignNode1" presStyleIdx="2" presStyleCnt="4"/>
      <dgm:spPr/>
    </dgm:pt>
    <dgm:pt modelId="{15753A13-55F6-1F45-9332-8D16252D27A3}" type="pres">
      <dgm:prSet presAssocID="{A3BDEBA3-477C-400E-90FE-8273934EF1FA}" presName="sibTransNodeRect" presStyleLbl="alignNode1" presStyleIdx="2" presStyleCnt="4">
        <dgm:presLayoutVars>
          <dgm:chMax val="0"/>
          <dgm:bulletEnabled val="1"/>
        </dgm:presLayoutVars>
      </dgm:prSet>
      <dgm:spPr/>
    </dgm:pt>
    <dgm:pt modelId="{716BD942-AC3F-354A-A720-C6A5E725CDA2}" type="pres">
      <dgm:prSet presAssocID="{6B27F850-223D-4A67-B167-E8A2D3A60A80}" presName="nodeRect" presStyleLbl="alignNode1" presStyleIdx="2" presStyleCnt="4">
        <dgm:presLayoutVars>
          <dgm:bulletEnabled val="1"/>
        </dgm:presLayoutVars>
      </dgm:prSet>
      <dgm:spPr/>
    </dgm:pt>
    <dgm:pt modelId="{D277F87E-FE35-C94F-BE68-C2C64EB0A9D0}" type="pres">
      <dgm:prSet presAssocID="{A3BDEBA3-477C-400E-90FE-8273934EF1FA}" presName="sibTrans" presStyleCnt="0"/>
      <dgm:spPr/>
    </dgm:pt>
    <dgm:pt modelId="{24F18744-763F-DE4D-9162-29133F28431E}" type="pres">
      <dgm:prSet presAssocID="{C7906813-00E2-2349-AC3C-7055BDB0F89F}" presName="compositeNode" presStyleCnt="0">
        <dgm:presLayoutVars>
          <dgm:bulletEnabled val="1"/>
        </dgm:presLayoutVars>
      </dgm:prSet>
      <dgm:spPr/>
    </dgm:pt>
    <dgm:pt modelId="{D79D3AC4-995C-2B4F-9B68-D991BF724BF6}" type="pres">
      <dgm:prSet presAssocID="{C7906813-00E2-2349-AC3C-7055BDB0F89F}" presName="bgRect" presStyleLbl="alignNode1" presStyleIdx="3" presStyleCnt="4"/>
      <dgm:spPr/>
    </dgm:pt>
    <dgm:pt modelId="{BD87D1A1-866A-2548-9EA8-F26414B70A40}" type="pres">
      <dgm:prSet presAssocID="{ED8E3E4A-C5E6-FA4B-9CAD-74AD00EE5E5B}" presName="sibTransNodeRect" presStyleLbl="alignNode1" presStyleIdx="3" presStyleCnt="4">
        <dgm:presLayoutVars>
          <dgm:chMax val="0"/>
          <dgm:bulletEnabled val="1"/>
        </dgm:presLayoutVars>
      </dgm:prSet>
      <dgm:spPr/>
    </dgm:pt>
    <dgm:pt modelId="{D6F81243-B4E5-1749-95E8-BD6B08167A1D}" type="pres">
      <dgm:prSet presAssocID="{C7906813-00E2-2349-AC3C-7055BDB0F89F}" presName="nodeRect" presStyleLbl="alignNode1" presStyleIdx="3" presStyleCnt="4">
        <dgm:presLayoutVars>
          <dgm:bulletEnabled val="1"/>
        </dgm:presLayoutVars>
      </dgm:prSet>
      <dgm:spPr/>
    </dgm:pt>
  </dgm:ptLst>
  <dgm:cxnLst>
    <dgm:cxn modelId="{0690F205-3742-AD48-98D3-27908C273AB0}" type="presOf" srcId="{C7906813-00E2-2349-AC3C-7055BDB0F89F}" destId="{D6F81243-B4E5-1749-95E8-BD6B08167A1D}" srcOrd="1" destOrd="0" presId="urn:microsoft.com/office/officeart/2016/7/layout/LinearBlockProcessNumbered"/>
    <dgm:cxn modelId="{17ABB51C-8EB6-4BD1-BDB9-21F22F13FD01}" srcId="{9ED2F462-DA32-4E26-81D8-34D0DDC815E5}" destId="{CD6E15AA-C21A-4519-A269-39C235A8ABEA}" srcOrd="0" destOrd="0" parTransId="{78AF907C-2257-42EA-ABDE-01319A3F8096}" sibTransId="{2A36D909-4024-42C9-B843-63AF1D919B81}"/>
    <dgm:cxn modelId="{CDD36320-CC28-E142-B35C-127FB0B983D7}" type="presOf" srcId="{CD6E15AA-C21A-4519-A269-39C235A8ABEA}" destId="{32C90C80-6793-A946-BE68-1A7D6E3BFC2C}" srcOrd="1" destOrd="0" presId="urn:microsoft.com/office/officeart/2016/7/layout/LinearBlockProcessNumbered"/>
    <dgm:cxn modelId="{36165922-45C0-A041-B4BE-D035BCB38507}" type="presOf" srcId="{893261BC-99CE-784D-8CCD-606D79199422}" destId="{F8F484FE-34A6-AB4A-B2DD-FB04F304AFEF}" srcOrd="1" destOrd="0" presId="urn:microsoft.com/office/officeart/2016/7/layout/LinearBlockProcessNumbered"/>
    <dgm:cxn modelId="{D077993D-E3A6-A94A-B69A-D45C6E05F872}" type="presOf" srcId="{D22FAECC-B7B9-6E4C-98AB-E811F6034346}" destId="{D1E92F88-9008-C64C-B3B1-7412D53AD42E}" srcOrd="0" destOrd="0" presId="urn:microsoft.com/office/officeart/2016/7/layout/LinearBlockProcessNumbered"/>
    <dgm:cxn modelId="{3E54106D-1DF3-164E-B052-84536F79A6A4}" type="presOf" srcId="{CD6E15AA-C21A-4519-A269-39C235A8ABEA}" destId="{429B7334-CE28-444C-AA3A-DB55432C204C}" srcOrd="0" destOrd="0" presId="urn:microsoft.com/office/officeart/2016/7/layout/LinearBlockProcessNumbered"/>
    <dgm:cxn modelId="{3309BA6E-5BD6-6E4A-9C51-9B6A8349998D}" type="presOf" srcId="{9ED2F462-DA32-4E26-81D8-34D0DDC815E5}" destId="{CFF522E9-B4E5-2C45-81FB-F10ADBF60890}" srcOrd="0" destOrd="0" presId="urn:microsoft.com/office/officeart/2016/7/layout/LinearBlockProcessNumbered"/>
    <dgm:cxn modelId="{E4B3E57A-3180-A94A-9DCA-1B5FE23FD45B}" type="presOf" srcId="{C7906813-00E2-2349-AC3C-7055BDB0F89F}" destId="{D79D3AC4-995C-2B4F-9B68-D991BF724BF6}" srcOrd="0" destOrd="0" presId="urn:microsoft.com/office/officeart/2016/7/layout/LinearBlockProcessNumbered"/>
    <dgm:cxn modelId="{7989C88E-B33B-364C-B958-328EFA21EA41}" type="presOf" srcId="{A3BDEBA3-477C-400E-90FE-8273934EF1FA}" destId="{15753A13-55F6-1F45-9332-8D16252D27A3}" srcOrd="0" destOrd="0" presId="urn:microsoft.com/office/officeart/2016/7/layout/LinearBlockProcessNumbered"/>
    <dgm:cxn modelId="{C5918892-36C6-4B66-BEC9-B05A5D5D8A3B}" srcId="{9ED2F462-DA32-4E26-81D8-34D0DDC815E5}" destId="{6B27F850-223D-4A67-B167-E8A2D3A60A80}" srcOrd="2" destOrd="0" parTransId="{EE4DFDF6-A67C-401C-8B2C-65A0B97369B5}" sibTransId="{A3BDEBA3-477C-400E-90FE-8273934EF1FA}"/>
    <dgm:cxn modelId="{1795CFA0-8889-574A-8DB8-0279D227ABD1}" type="presOf" srcId="{2A36D909-4024-42C9-B843-63AF1D919B81}" destId="{C4F032C2-E593-5542-9242-2B938B1BF7EE}" srcOrd="0" destOrd="0" presId="urn:microsoft.com/office/officeart/2016/7/layout/LinearBlockProcessNumbered"/>
    <dgm:cxn modelId="{6F7BC3A8-FC2D-A843-B30A-0E9578E2A5D4}" srcId="{9ED2F462-DA32-4E26-81D8-34D0DDC815E5}" destId="{893261BC-99CE-784D-8CCD-606D79199422}" srcOrd="1" destOrd="0" parTransId="{E0434623-0ABC-9B43-AC1C-6A1CB4731464}" sibTransId="{D22FAECC-B7B9-6E4C-98AB-E811F6034346}"/>
    <dgm:cxn modelId="{ED3933BF-6FD7-2B47-8D58-F37A0AEF34B6}" srcId="{9ED2F462-DA32-4E26-81D8-34D0DDC815E5}" destId="{C7906813-00E2-2349-AC3C-7055BDB0F89F}" srcOrd="3" destOrd="0" parTransId="{EA2BECC2-5971-C441-804E-CC989DBD7056}" sibTransId="{ED8E3E4A-C5E6-FA4B-9CAD-74AD00EE5E5B}"/>
    <dgm:cxn modelId="{B36B6FBF-9840-6D44-A43C-E0C8B5CA10EF}" type="presOf" srcId="{ED8E3E4A-C5E6-FA4B-9CAD-74AD00EE5E5B}" destId="{BD87D1A1-866A-2548-9EA8-F26414B70A40}" srcOrd="0" destOrd="0" presId="urn:microsoft.com/office/officeart/2016/7/layout/LinearBlockProcessNumbered"/>
    <dgm:cxn modelId="{60E8ABC1-1E06-8F4B-B726-6A19394389F9}" type="presOf" srcId="{6B27F850-223D-4A67-B167-E8A2D3A60A80}" destId="{CE967CA0-7818-A245-87A4-C69CCA60CDB1}" srcOrd="0" destOrd="0" presId="urn:microsoft.com/office/officeart/2016/7/layout/LinearBlockProcessNumbered"/>
    <dgm:cxn modelId="{3647DFC4-36E7-144A-A509-2D6120EF4C88}" srcId="{C7906813-00E2-2349-AC3C-7055BDB0F89F}" destId="{79D664A3-263E-1541-8F07-82FB61CDFEF5}" srcOrd="0" destOrd="0" parTransId="{3E195CFF-9F42-DA4E-A2A4-1D97C3AF4F3B}" sibTransId="{564C4BC1-964B-B74B-AFFA-AC77899D43F5}"/>
    <dgm:cxn modelId="{C09449DC-FE30-8440-BEB1-D29C6B95AF2E}" type="presOf" srcId="{893261BC-99CE-784D-8CCD-606D79199422}" destId="{56C5F840-F902-B54B-9E9B-1FFE95F98735}" srcOrd="0" destOrd="0" presId="urn:microsoft.com/office/officeart/2016/7/layout/LinearBlockProcessNumbered"/>
    <dgm:cxn modelId="{A445A7E0-196E-0149-87B1-FFB490D293A3}" type="presOf" srcId="{79D664A3-263E-1541-8F07-82FB61CDFEF5}" destId="{D6F81243-B4E5-1749-95E8-BD6B08167A1D}" srcOrd="0" destOrd="1" presId="urn:microsoft.com/office/officeart/2016/7/layout/LinearBlockProcessNumbered"/>
    <dgm:cxn modelId="{A7B015FF-6CAE-494E-8861-EF163A36D149}" type="presOf" srcId="{6B27F850-223D-4A67-B167-E8A2D3A60A80}" destId="{716BD942-AC3F-354A-A720-C6A5E725CDA2}" srcOrd="1" destOrd="0" presId="urn:microsoft.com/office/officeart/2016/7/layout/LinearBlockProcessNumbered"/>
    <dgm:cxn modelId="{C45E8F63-CC97-CC48-BF7D-D8E3426E50D9}" type="presParOf" srcId="{CFF522E9-B4E5-2C45-81FB-F10ADBF60890}" destId="{908FCE32-466D-184A-99FA-32FBF222E1BB}" srcOrd="0" destOrd="0" presId="urn:microsoft.com/office/officeart/2016/7/layout/LinearBlockProcessNumbered"/>
    <dgm:cxn modelId="{009FBB16-1414-7E4C-B363-36224E9BA042}" type="presParOf" srcId="{908FCE32-466D-184A-99FA-32FBF222E1BB}" destId="{429B7334-CE28-444C-AA3A-DB55432C204C}" srcOrd="0" destOrd="0" presId="urn:microsoft.com/office/officeart/2016/7/layout/LinearBlockProcessNumbered"/>
    <dgm:cxn modelId="{54BC3C92-D18F-2249-BB54-558DF3D4FD52}" type="presParOf" srcId="{908FCE32-466D-184A-99FA-32FBF222E1BB}" destId="{C4F032C2-E593-5542-9242-2B938B1BF7EE}" srcOrd="1" destOrd="0" presId="urn:microsoft.com/office/officeart/2016/7/layout/LinearBlockProcessNumbered"/>
    <dgm:cxn modelId="{4119F127-7680-2448-8838-EEE3EAAAACAF}" type="presParOf" srcId="{908FCE32-466D-184A-99FA-32FBF222E1BB}" destId="{32C90C80-6793-A946-BE68-1A7D6E3BFC2C}" srcOrd="2" destOrd="0" presId="urn:microsoft.com/office/officeart/2016/7/layout/LinearBlockProcessNumbered"/>
    <dgm:cxn modelId="{645D886D-4307-5946-BE23-A79CCB82713F}" type="presParOf" srcId="{CFF522E9-B4E5-2C45-81FB-F10ADBF60890}" destId="{0A14595B-9DE5-3742-807B-6D0A5E92A5C2}" srcOrd="1" destOrd="0" presId="urn:microsoft.com/office/officeart/2016/7/layout/LinearBlockProcessNumbered"/>
    <dgm:cxn modelId="{3EFEE6F5-8E5B-2A47-8A21-809A31D4B628}" type="presParOf" srcId="{CFF522E9-B4E5-2C45-81FB-F10ADBF60890}" destId="{6743D925-F83A-484C-B0F9-4E9735F59577}" srcOrd="2" destOrd="0" presId="urn:microsoft.com/office/officeart/2016/7/layout/LinearBlockProcessNumbered"/>
    <dgm:cxn modelId="{A6E3D3A7-8136-9846-A32C-7B003F758674}" type="presParOf" srcId="{6743D925-F83A-484C-B0F9-4E9735F59577}" destId="{56C5F840-F902-B54B-9E9B-1FFE95F98735}" srcOrd="0" destOrd="0" presId="urn:microsoft.com/office/officeart/2016/7/layout/LinearBlockProcessNumbered"/>
    <dgm:cxn modelId="{9993A55D-DB62-294B-8481-F61B4002D451}" type="presParOf" srcId="{6743D925-F83A-484C-B0F9-4E9735F59577}" destId="{D1E92F88-9008-C64C-B3B1-7412D53AD42E}" srcOrd="1" destOrd="0" presId="urn:microsoft.com/office/officeart/2016/7/layout/LinearBlockProcessNumbered"/>
    <dgm:cxn modelId="{920CCDC2-19A6-014F-9CDD-604620456DD8}" type="presParOf" srcId="{6743D925-F83A-484C-B0F9-4E9735F59577}" destId="{F8F484FE-34A6-AB4A-B2DD-FB04F304AFEF}" srcOrd="2" destOrd="0" presId="urn:microsoft.com/office/officeart/2016/7/layout/LinearBlockProcessNumbered"/>
    <dgm:cxn modelId="{8A2FB64E-90F1-C849-950F-738F5F439A7C}" type="presParOf" srcId="{CFF522E9-B4E5-2C45-81FB-F10ADBF60890}" destId="{8FAFB243-ABC2-4040-9E11-4F75272F081A}" srcOrd="3" destOrd="0" presId="urn:microsoft.com/office/officeart/2016/7/layout/LinearBlockProcessNumbered"/>
    <dgm:cxn modelId="{19BAB6B7-A6AE-104B-97B7-BCE03CFA5D45}" type="presParOf" srcId="{CFF522E9-B4E5-2C45-81FB-F10ADBF60890}" destId="{AD902CC7-32E2-0B4F-87E8-73C5F225E6A1}" srcOrd="4" destOrd="0" presId="urn:microsoft.com/office/officeart/2016/7/layout/LinearBlockProcessNumbered"/>
    <dgm:cxn modelId="{BE0AC9EB-CDB6-8A44-9E91-39E141587DCD}" type="presParOf" srcId="{AD902CC7-32E2-0B4F-87E8-73C5F225E6A1}" destId="{CE967CA0-7818-A245-87A4-C69CCA60CDB1}" srcOrd="0" destOrd="0" presId="urn:microsoft.com/office/officeart/2016/7/layout/LinearBlockProcessNumbered"/>
    <dgm:cxn modelId="{C7CA6BC7-A56E-B444-B561-1C4815D1D2DC}" type="presParOf" srcId="{AD902CC7-32E2-0B4F-87E8-73C5F225E6A1}" destId="{15753A13-55F6-1F45-9332-8D16252D27A3}" srcOrd="1" destOrd="0" presId="urn:microsoft.com/office/officeart/2016/7/layout/LinearBlockProcessNumbered"/>
    <dgm:cxn modelId="{EA1A2DA6-6A55-9240-AE17-B24D57C35FEF}" type="presParOf" srcId="{AD902CC7-32E2-0B4F-87E8-73C5F225E6A1}" destId="{716BD942-AC3F-354A-A720-C6A5E725CDA2}" srcOrd="2" destOrd="0" presId="urn:microsoft.com/office/officeart/2016/7/layout/LinearBlockProcessNumbered"/>
    <dgm:cxn modelId="{643A325F-91E2-6E4C-A304-57C9D15674A7}" type="presParOf" srcId="{CFF522E9-B4E5-2C45-81FB-F10ADBF60890}" destId="{D277F87E-FE35-C94F-BE68-C2C64EB0A9D0}" srcOrd="5" destOrd="0" presId="urn:microsoft.com/office/officeart/2016/7/layout/LinearBlockProcessNumbered"/>
    <dgm:cxn modelId="{D65FA761-569E-B44B-B6B2-E7890D7CFA10}" type="presParOf" srcId="{CFF522E9-B4E5-2C45-81FB-F10ADBF60890}" destId="{24F18744-763F-DE4D-9162-29133F28431E}" srcOrd="6" destOrd="0" presId="urn:microsoft.com/office/officeart/2016/7/layout/LinearBlockProcessNumbered"/>
    <dgm:cxn modelId="{61384B8E-C25B-154A-89BA-EEAAE74B967E}" type="presParOf" srcId="{24F18744-763F-DE4D-9162-29133F28431E}" destId="{D79D3AC4-995C-2B4F-9B68-D991BF724BF6}" srcOrd="0" destOrd="0" presId="urn:microsoft.com/office/officeart/2016/7/layout/LinearBlockProcessNumbered"/>
    <dgm:cxn modelId="{349200D3-AEDC-0944-8AC8-F5B4FBE65637}" type="presParOf" srcId="{24F18744-763F-DE4D-9162-29133F28431E}" destId="{BD87D1A1-866A-2548-9EA8-F26414B70A40}" srcOrd="1" destOrd="0" presId="urn:microsoft.com/office/officeart/2016/7/layout/LinearBlockProcessNumbered"/>
    <dgm:cxn modelId="{E1873736-9FC6-FC47-B6D1-E2EDB3EC6A6B}" type="presParOf" srcId="{24F18744-763F-DE4D-9162-29133F28431E}" destId="{D6F81243-B4E5-1749-95E8-BD6B08167A1D}"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354E6-20F8-FA41-8344-8DF2D3BA6024}" type="doc">
      <dgm:prSet loTypeId="urn:microsoft.com/office/officeart/2005/8/layout/hierarchy4" loCatId="process" qsTypeId="urn:microsoft.com/office/officeart/2005/8/quickstyle/simple1" qsCatId="simple" csTypeId="urn:microsoft.com/office/officeart/2005/8/colors/accent0_3" csCatId="mainScheme" phldr="1"/>
      <dgm:spPr/>
      <dgm:t>
        <a:bodyPr/>
        <a:lstStyle/>
        <a:p>
          <a:endParaRPr lang="en-US"/>
        </a:p>
      </dgm:t>
    </dgm:pt>
    <dgm:pt modelId="{FDB527A9-C156-CE42-B6F0-85D9E2040F65}">
      <dgm:prSet/>
      <dgm:spPr/>
      <dgm:t>
        <a:bodyPr/>
        <a:lstStyle/>
        <a:p>
          <a:r>
            <a:rPr lang="en-US" dirty="0"/>
            <a:t>5 NIST CSF Functions</a:t>
          </a:r>
        </a:p>
      </dgm:t>
    </dgm:pt>
    <dgm:pt modelId="{E6FE8F5E-ADBD-564D-83EE-311E50EF36D4}" type="parTrans" cxnId="{06712F1B-E51A-254F-BBB2-E0B7ACB14231}">
      <dgm:prSet/>
      <dgm:spPr/>
      <dgm:t>
        <a:bodyPr/>
        <a:lstStyle/>
        <a:p>
          <a:endParaRPr lang="en-US"/>
        </a:p>
      </dgm:t>
    </dgm:pt>
    <dgm:pt modelId="{6B18F80D-DDE1-B648-A6B7-A2B15B53406C}" type="sibTrans" cxnId="{06712F1B-E51A-254F-BBB2-E0B7ACB14231}">
      <dgm:prSet/>
      <dgm:spPr/>
      <dgm:t>
        <a:bodyPr/>
        <a:lstStyle/>
        <a:p>
          <a:endParaRPr lang="en-US"/>
        </a:p>
      </dgm:t>
    </dgm:pt>
    <dgm:pt modelId="{A07FED42-A30B-4843-BCDB-B9BCF5B0290B}">
      <dgm:prSet/>
      <dgm:spPr>
        <a:solidFill>
          <a:schemeClr val="accent1"/>
        </a:solidFill>
      </dgm:spPr>
      <dgm:t>
        <a:bodyPr/>
        <a:lstStyle/>
        <a:p>
          <a:r>
            <a:rPr lang="en-US" dirty="0"/>
            <a:t>Identify</a:t>
          </a:r>
        </a:p>
      </dgm:t>
    </dgm:pt>
    <dgm:pt modelId="{34F9B4DC-193A-AE4E-AAF1-7D851D85BF04}" type="parTrans" cxnId="{131CF5DB-981F-4D4A-938E-3C62540D372E}">
      <dgm:prSet/>
      <dgm:spPr/>
      <dgm:t>
        <a:bodyPr/>
        <a:lstStyle/>
        <a:p>
          <a:endParaRPr lang="en-US"/>
        </a:p>
      </dgm:t>
    </dgm:pt>
    <dgm:pt modelId="{A73555CF-A97D-4140-9403-A2A7982DC9E3}" type="sibTrans" cxnId="{131CF5DB-981F-4D4A-938E-3C62540D372E}">
      <dgm:prSet/>
      <dgm:spPr/>
      <dgm:t>
        <a:bodyPr/>
        <a:lstStyle/>
        <a:p>
          <a:endParaRPr lang="en-US"/>
        </a:p>
      </dgm:t>
    </dgm:pt>
    <dgm:pt modelId="{49C5CD41-0BF5-BF41-8E55-7CBD18A23026}">
      <dgm:prSet/>
      <dgm:spPr>
        <a:solidFill>
          <a:schemeClr val="accent2"/>
        </a:solidFill>
      </dgm:spPr>
      <dgm:t>
        <a:bodyPr/>
        <a:lstStyle/>
        <a:p>
          <a:r>
            <a:rPr lang="en-US" dirty="0"/>
            <a:t>Protect</a:t>
          </a:r>
        </a:p>
      </dgm:t>
    </dgm:pt>
    <dgm:pt modelId="{E65CFCF3-DEB0-B14D-A8B3-F97FCEAAFE8E}" type="parTrans" cxnId="{2945E8EE-4C61-2549-BE56-3790F5F1C307}">
      <dgm:prSet/>
      <dgm:spPr/>
      <dgm:t>
        <a:bodyPr/>
        <a:lstStyle/>
        <a:p>
          <a:endParaRPr lang="en-US"/>
        </a:p>
      </dgm:t>
    </dgm:pt>
    <dgm:pt modelId="{DC2E8953-3CE3-0841-A9A1-6DE8CAC494C2}" type="sibTrans" cxnId="{2945E8EE-4C61-2549-BE56-3790F5F1C307}">
      <dgm:prSet/>
      <dgm:spPr/>
      <dgm:t>
        <a:bodyPr/>
        <a:lstStyle/>
        <a:p>
          <a:endParaRPr lang="en-US"/>
        </a:p>
      </dgm:t>
    </dgm:pt>
    <dgm:pt modelId="{83587B5D-689E-954E-BD2E-2A985D4CDF5C}">
      <dgm:prSet/>
      <dgm:spPr>
        <a:solidFill>
          <a:schemeClr val="accent3"/>
        </a:solidFill>
      </dgm:spPr>
      <dgm:t>
        <a:bodyPr/>
        <a:lstStyle/>
        <a:p>
          <a:r>
            <a:rPr lang="en-US" dirty="0"/>
            <a:t>Detect</a:t>
          </a:r>
        </a:p>
      </dgm:t>
    </dgm:pt>
    <dgm:pt modelId="{C39A8233-7DDF-D54F-805F-D6C2D2C705B7}" type="parTrans" cxnId="{D9A3677F-E464-EE48-8CAB-EDE22D263BE6}">
      <dgm:prSet/>
      <dgm:spPr/>
      <dgm:t>
        <a:bodyPr/>
        <a:lstStyle/>
        <a:p>
          <a:endParaRPr lang="en-US"/>
        </a:p>
      </dgm:t>
    </dgm:pt>
    <dgm:pt modelId="{679AC64B-AFB5-8247-AC9F-01CEA732020A}" type="sibTrans" cxnId="{D9A3677F-E464-EE48-8CAB-EDE22D263BE6}">
      <dgm:prSet/>
      <dgm:spPr/>
      <dgm:t>
        <a:bodyPr/>
        <a:lstStyle/>
        <a:p>
          <a:endParaRPr lang="en-US"/>
        </a:p>
      </dgm:t>
    </dgm:pt>
    <dgm:pt modelId="{15D9FB87-100D-6F43-B4DC-5126CC38CDE3}">
      <dgm:prSet/>
      <dgm:spPr>
        <a:solidFill>
          <a:schemeClr val="accent4"/>
        </a:solidFill>
      </dgm:spPr>
      <dgm:t>
        <a:bodyPr/>
        <a:lstStyle/>
        <a:p>
          <a:r>
            <a:rPr lang="en-US" dirty="0"/>
            <a:t>Respond</a:t>
          </a:r>
        </a:p>
      </dgm:t>
    </dgm:pt>
    <dgm:pt modelId="{B0B6DC6B-956D-FE4D-A66B-8FE6DA0F7761}" type="parTrans" cxnId="{94DFD163-F744-E443-A831-713DFC066B93}">
      <dgm:prSet/>
      <dgm:spPr/>
      <dgm:t>
        <a:bodyPr/>
        <a:lstStyle/>
        <a:p>
          <a:endParaRPr lang="en-US"/>
        </a:p>
      </dgm:t>
    </dgm:pt>
    <dgm:pt modelId="{7069EEF8-526A-6146-A123-CAFADE19F726}" type="sibTrans" cxnId="{94DFD163-F744-E443-A831-713DFC066B93}">
      <dgm:prSet/>
      <dgm:spPr/>
      <dgm:t>
        <a:bodyPr/>
        <a:lstStyle/>
        <a:p>
          <a:endParaRPr lang="en-US"/>
        </a:p>
      </dgm:t>
    </dgm:pt>
    <dgm:pt modelId="{F5537EEC-E5CD-D340-BDFB-700076255AA6}">
      <dgm:prSet/>
      <dgm:spPr>
        <a:solidFill>
          <a:schemeClr val="accent5"/>
        </a:solidFill>
      </dgm:spPr>
      <dgm:t>
        <a:bodyPr/>
        <a:lstStyle/>
        <a:p>
          <a:r>
            <a:rPr lang="en-US" dirty="0"/>
            <a:t>Recover</a:t>
          </a:r>
        </a:p>
      </dgm:t>
    </dgm:pt>
    <dgm:pt modelId="{BA257B69-B3D2-CE4F-B7B1-42B76D2D30CE}" type="parTrans" cxnId="{B9827302-8C8C-4649-93D3-FBE7834BC8BE}">
      <dgm:prSet/>
      <dgm:spPr/>
      <dgm:t>
        <a:bodyPr/>
        <a:lstStyle/>
        <a:p>
          <a:endParaRPr lang="en-US"/>
        </a:p>
      </dgm:t>
    </dgm:pt>
    <dgm:pt modelId="{A827D6FD-C0ED-3C47-8886-1B45B8FC94FF}" type="sibTrans" cxnId="{B9827302-8C8C-4649-93D3-FBE7834BC8BE}">
      <dgm:prSet/>
      <dgm:spPr/>
      <dgm:t>
        <a:bodyPr/>
        <a:lstStyle/>
        <a:p>
          <a:endParaRPr lang="en-US"/>
        </a:p>
      </dgm:t>
    </dgm:pt>
    <dgm:pt modelId="{72D879BC-1DAD-854E-86D9-693FA1E19119}">
      <dgm:prSet/>
      <dgm:spPr>
        <a:solidFill>
          <a:schemeClr val="accent1">
            <a:lumMod val="60000"/>
            <a:lumOff val="40000"/>
          </a:schemeClr>
        </a:solidFill>
      </dgm:spPr>
      <dgm:t>
        <a:bodyPr/>
        <a:lstStyle/>
        <a:p>
          <a:r>
            <a:rPr lang="en-US" dirty="0">
              <a:solidFill>
                <a:schemeClr val="bg1"/>
              </a:solidFill>
            </a:rPr>
            <a:t>Identify all people, processes, or systems that would be vulnerable to this threat</a:t>
          </a:r>
        </a:p>
      </dgm:t>
    </dgm:pt>
    <dgm:pt modelId="{D42047BA-1603-9B4C-B506-A61E88CF69D7}" type="parTrans" cxnId="{FBE309B9-3F09-5940-8604-6366367EFED5}">
      <dgm:prSet/>
      <dgm:spPr/>
      <dgm:t>
        <a:bodyPr/>
        <a:lstStyle/>
        <a:p>
          <a:endParaRPr lang="en-US"/>
        </a:p>
      </dgm:t>
    </dgm:pt>
    <dgm:pt modelId="{3EBE922C-7042-F540-825A-75601860EFB4}" type="sibTrans" cxnId="{FBE309B9-3F09-5940-8604-6366367EFED5}">
      <dgm:prSet/>
      <dgm:spPr/>
      <dgm:t>
        <a:bodyPr/>
        <a:lstStyle/>
        <a:p>
          <a:endParaRPr lang="en-US"/>
        </a:p>
      </dgm:t>
    </dgm:pt>
    <dgm:pt modelId="{EC10EFF4-6FF1-BF43-BB00-7958CCEB6119}">
      <dgm:prSet/>
      <dgm:spPr>
        <a:solidFill>
          <a:schemeClr val="accent2">
            <a:lumMod val="60000"/>
            <a:lumOff val="40000"/>
          </a:schemeClr>
        </a:solidFill>
      </dgm:spPr>
      <dgm:t>
        <a:bodyPr/>
        <a:lstStyle/>
        <a:p>
          <a:r>
            <a:rPr lang="en-US" dirty="0">
              <a:solidFill>
                <a:schemeClr val="bg1"/>
              </a:solidFill>
            </a:rPr>
            <a:t>Limit the threat of an attack by removing or blocking the vulnerability</a:t>
          </a:r>
        </a:p>
      </dgm:t>
    </dgm:pt>
    <dgm:pt modelId="{343C462E-AC95-0E44-A165-7F5E23A51E73}" type="parTrans" cxnId="{E3A24D7B-8D25-A844-941F-9EA0EA4FB35A}">
      <dgm:prSet/>
      <dgm:spPr/>
      <dgm:t>
        <a:bodyPr/>
        <a:lstStyle/>
        <a:p>
          <a:endParaRPr lang="en-US"/>
        </a:p>
      </dgm:t>
    </dgm:pt>
    <dgm:pt modelId="{004B9E93-87A0-7A46-8795-92F27FAFD025}" type="sibTrans" cxnId="{E3A24D7B-8D25-A844-941F-9EA0EA4FB35A}">
      <dgm:prSet/>
      <dgm:spPr/>
      <dgm:t>
        <a:bodyPr/>
        <a:lstStyle/>
        <a:p>
          <a:endParaRPr lang="en-US"/>
        </a:p>
      </dgm:t>
    </dgm:pt>
    <dgm:pt modelId="{FBA7B06C-1F13-1846-BD3D-B16ADFEB4E5D}">
      <dgm:prSet/>
      <dgm:spPr>
        <a:solidFill>
          <a:schemeClr val="accent3">
            <a:lumMod val="60000"/>
            <a:lumOff val="40000"/>
          </a:schemeClr>
        </a:solidFill>
      </dgm:spPr>
      <dgm:t>
        <a:bodyPr/>
        <a:lstStyle/>
        <a:p>
          <a:r>
            <a:rPr lang="en-US" dirty="0">
              <a:solidFill>
                <a:schemeClr val="bg1"/>
              </a:solidFill>
            </a:rPr>
            <a:t>Detect the presence of a threat once it’s in the environment. </a:t>
          </a:r>
        </a:p>
      </dgm:t>
    </dgm:pt>
    <dgm:pt modelId="{2644328B-D1FE-4346-A5EE-272DE5E69FDD}" type="parTrans" cxnId="{387C8F42-8EB8-0348-B207-D4409DC29753}">
      <dgm:prSet/>
      <dgm:spPr/>
      <dgm:t>
        <a:bodyPr/>
        <a:lstStyle/>
        <a:p>
          <a:endParaRPr lang="en-US"/>
        </a:p>
      </dgm:t>
    </dgm:pt>
    <dgm:pt modelId="{BC1DF69D-2FD4-9643-B7B1-952BEA3FD6C2}" type="sibTrans" cxnId="{387C8F42-8EB8-0348-B207-D4409DC29753}">
      <dgm:prSet/>
      <dgm:spPr/>
      <dgm:t>
        <a:bodyPr/>
        <a:lstStyle/>
        <a:p>
          <a:endParaRPr lang="en-US"/>
        </a:p>
      </dgm:t>
    </dgm:pt>
    <dgm:pt modelId="{C9AE845D-E7CD-E044-BEBD-A94B67B824C5}">
      <dgm:prSet/>
      <dgm:spPr>
        <a:solidFill>
          <a:schemeClr val="accent4">
            <a:lumMod val="60000"/>
            <a:lumOff val="40000"/>
          </a:schemeClr>
        </a:solidFill>
      </dgm:spPr>
      <dgm:t>
        <a:bodyPr/>
        <a:lstStyle/>
        <a:p>
          <a:r>
            <a:rPr lang="en-US" dirty="0">
              <a:solidFill>
                <a:schemeClr val="bg1"/>
              </a:solidFill>
            </a:rPr>
            <a:t>Prevent additional financial damage, reputation damage, non-compliance, or privacy violations</a:t>
          </a:r>
        </a:p>
      </dgm:t>
    </dgm:pt>
    <dgm:pt modelId="{AA92FD11-9CDF-7946-BDC1-041143EB56BB}" type="parTrans" cxnId="{FB793B0E-B709-1446-9F6A-593E54C66584}">
      <dgm:prSet/>
      <dgm:spPr/>
      <dgm:t>
        <a:bodyPr/>
        <a:lstStyle/>
        <a:p>
          <a:endParaRPr lang="en-US"/>
        </a:p>
      </dgm:t>
    </dgm:pt>
    <dgm:pt modelId="{76DB9338-CC4C-DE40-A5EB-A975B60004BC}" type="sibTrans" cxnId="{FB793B0E-B709-1446-9F6A-593E54C66584}">
      <dgm:prSet/>
      <dgm:spPr/>
      <dgm:t>
        <a:bodyPr/>
        <a:lstStyle/>
        <a:p>
          <a:endParaRPr lang="en-US"/>
        </a:p>
      </dgm:t>
    </dgm:pt>
    <dgm:pt modelId="{891765D4-6E00-284D-99B7-C7C6CD6F6977}">
      <dgm:prSet/>
      <dgm:spPr>
        <a:solidFill>
          <a:schemeClr val="accent5">
            <a:lumMod val="60000"/>
            <a:lumOff val="40000"/>
          </a:schemeClr>
        </a:solidFill>
      </dgm:spPr>
      <dgm:t>
        <a:bodyPr/>
        <a:lstStyle/>
        <a:p>
          <a:r>
            <a:rPr lang="en-US" dirty="0">
              <a:solidFill>
                <a:schemeClr val="bg1"/>
              </a:solidFill>
            </a:rPr>
            <a:t>Return to a state that was equal or better than before the incident</a:t>
          </a:r>
        </a:p>
      </dgm:t>
    </dgm:pt>
    <dgm:pt modelId="{A9E327D2-7854-3743-834C-1A441CA7E2F8}" type="parTrans" cxnId="{76011C7C-751D-AF46-A242-968FDA7BAA93}">
      <dgm:prSet/>
      <dgm:spPr/>
      <dgm:t>
        <a:bodyPr/>
        <a:lstStyle/>
        <a:p>
          <a:endParaRPr lang="en-US"/>
        </a:p>
      </dgm:t>
    </dgm:pt>
    <dgm:pt modelId="{9F45D922-4530-E047-9B4D-3F75D6F0285B}" type="sibTrans" cxnId="{76011C7C-751D-AF46-A242-968FDA7BAA93}">
      <dgm:prSet/>
      <dgm:spPr/>
      <dgm:t>
        <a:bodyPr/>
        <a:lstStyle/>
        <a:p>
          <a:endParaRPr lang="en-US"/>
        </a:p>
      </dgm:t>
    </dgm:pt>
    <dgm:pt modelId="{8F9CD309-15BB-BB47-802B-10C26B2789D7}">
      <dgm:prSet/>
      <dgm:spPr/>
      <dgm:t>
        <a:bodyPr/>
        <a:lstStyle/>
        <a:p>
          <a:r>
            <a:rPr lang="en-US" dirty="0"/>
            <a:t>Govern</a:t>
          </a:r>
        </a:p>
      </dgm:t>
    </dgm:pt>
    <dgm:pt modelId="{15224F49-A0A9-DE49-A540-F218338DF512}" type="parTrans" cxnId="{BCCF2D4E-A696-AB4E-A024-1C31DE5518BC}">
      <dgm:prSet/>
      <dgm:spPr/>
    </dgm:pt>
    <dgm:pt modelId="{71A8D492-12D8-D94F-A499-205C46C09668}" type="sibTrans" cxnId="{BCCF2D4E-A696-AB4E-A024-1C31DE5518BC}">
      <dgm:prSet/>
      <dgm:spPr/>
    </dgm:pt>
    <dgm:pt modelId="{6AFB769D-1B61-3F47-A741-D50E3E551894}">
      <dgm:prSet/>
      <dgm:spPr/>
      <dgm:t>
        <a:bodyPr/>
        <a:lstStyle/>
        <a:p>
          <a:r>
            <a:rPr lang="en-US" dirty="0"/>
            <a:t>Align cybersecurity activities with organizational objects</a:t>
          </a:r>
        </a:p>
      </dgm:t>
    </dgm:pt>
    <dgm:pt modelId="{5C928FA0-A69C-8F4F-8DD5-18097EEBAC72}" type="parTrans" cxnId="{D00CA9B9-6BF4-8342-94D7-F72F741E84FC}">
      <dgm:prSet/>
      <dgm:spPr/>
    </dgm:pt>
    <dgm:pt modelId="{7886F604-2F4C-0E4E-A3CC-D79FCDB89AE9}" type="sibTrans" cxnId="{D00CA9B9-6BF4-8342-94D7-F72F741E84FC}">
      <dgm:prSet/>
      <dgm:spPr/>
    </dgm:pt>
    <dgm:pt modelId="{F8E6F5C1-B26B-B04A-A664-FACE51C0A999}">
      <dgm:prSet/>
      <dgm:spPr/>
      <dgm:t>
        <a:bodyPr/>
        <a:lstStyle/>
        <a:p>
          <a:r>
            <a:rPr lang="en-US" dirty="0"/>
            <a:t>Policy &amp; Oversight, Supply Chain Risk Management</a:t>
          </a:r>
        </a:p>
      </dgm:t>
    </dgm:pt>
    <dgm:pt modelId="{7955FD1F-EB3B-0248-ABE6-49D4800CA9D8}" type="parTrans" cxnId="{B7D5D8DC-EFA0-4F41-ACAC-8A38935735B3}">
      <dgm:prSet/>
      <dgm:spPr/>
    </dgm:pt>
    <dgm:pt modelId="{BE689479-54CF-614B-BAA5-485C9A195C4B}" type="sibTrans" cxnId="{B7D5D8DC-EFA0-4F41-ACAC-8A38935735B3}">
      <dgm:prSet/>
      <dgm:spPr/>
    </dgm:pt>
    <dgm:pt modelId="{F14117DE-5B13-B849-B746-468024C5763E}" type="pres">
      <dgm:prSet presAssocID="{770354E6-20F8-FA41-8344-8DF2D3BA6024}" presName="Name0" presStyleCnt="0">
        <dgm:presLayoutVars>
          <dgm:chPref val="1"/>
          <dgm:dir/>
          <dgm:animOne val="branch"/>
          <dgm:animLvl val="lvl"/>
          <dgm:resizeHandles/>
        </dgm:presLayoutVars>
      </dgm:prSet>
      <dgm:spPr/>
    </dgm:pt>
    <dgm:pt modelId="{BD5ADC98-43EB-7448-9C5F-61BCCDB7A6F2}" type="pres">
      <dgm:prSet presAssocID="{FDB527A9-C156-CE42-B6F0-85D9E2040F65}" presName="vertOne" presStyleCnt="0"/>
      <dgm:spPr/>
    </dgm:pt>
    <dgm:pt modelId="{77EBB72F-1B6D-CF4C-8CB9-66301694C2CF}" type="pres">
      <dgm:prSet presAssocID="{FDB527A9-C156-CE42-B6F0-85D9E2040F65}" presName="txOne" presStyleLbl="node0" presStyleIdx="0" presStyleCnt="1">
        <dgm:presLayoutVars>
          <dgm:chPref val="3"/>
        </dgm:presLayoutVars>
      </dgm:prSet>
      <dgm:spPr/>
    </dgm:pt>
    <dgm:pt modelId="{2BEF5AED-C685-CA47-8913-9450F47ABA89}" type="pres">
      <dgm:prSet presAssocID="{FDB527A9-C156-CE42-B6F0-85D9E2040F65}" presName="parTransOne" presStyleCnt="0"/>
      <dgm:spPr/>
    </dgm:pt>
    <dgm:pt modelId="{464B3717-96C2-304D-B726-8516822EF0FC}" type="pres">
      <dgm:prSet presAssocID="{FDB527A9-C156-CE42-B6F0-85D9E2040F65}" presName="horzOne" presStyleCnt="0"/>
      <dgm:spPr/>
    </dgm:pt>
    <dgm:pt modelId="{04105B07-D3F8-3A4D-B4EA-621EB76F48EE}" type="pres">
      <dgm:prSet presAssocID="{A07FED42-A30B-4843-BCDB-B9BCF5B0290B}" presName="vertTwo" presStyleCnt="0"/>
      <dgm:spPr/>
    </dgm:pt>
    <dgm:pt modelId="{4AC064D8-A260-2B48-A2C6-5FF338D6EC76}" type="pres">
      <dgm:prSet presAssocID="{A07FED42-A30B-4843-BCDB-B9BCF5B0290B}" presName="txTwo" presStyleLbl="node2" presStyleIdx="0" presStyleCnt="6">
        <dgm:presLayoutVars>
          <dgm:chPref val="3"/>
        </dgm:presLayoutVars>
      </dgm:prSet>
      <dgm:spPr/>
    </dgm:pt>
    <dgm:pt modelId="{B156A332-F30A-EA4A-A54E-54776E754637}" type="pres">
      <dgm:prSet presAssocID="{A07FED42-A30B-4843-BCDB-B9BCF5B0290B}" presName="parTransTwo" presStyleCnt="0"/>
      <dgm:spPr/>
    </dgm:pt>
    <dgm:pt modelId="{BC837B32-3035-7541-84B6-FD716B480B42}" type="pres">
      <dgm:prSet presAssocID="{A07FED42-A30B-4843-BCDB-B9BCF5B0290B}" presName="horzTwo" presStyleCnt="0"/>
      <dgm:spPr/>
    </dgm:pt>
    <dgm:pt modelId="{04E0DDAE-B105-4C4C-8CF9-5B3634BB6260}" type="pres">
      <dgm:prSet presAssocID="{72D879BC-1DAD-854E-86D9-693FA1E19119}" presName="vertThree" presStyleCnt="0"/>
      <dgm:spPr/>
    </dgm:pt>
    <dgm:pt modelId="{ACE8BA48-C711-A94D-B514-D4C8938D2212}" type="pres">
      <dgm:prSet presAssocID="{72D879BC-1DAD-854E-86D9-693FA1E19119}" presName="txThree" presStyleLbl="node3" presStyleIdx="0" presStyleCnt="7">
        <dgm:presLayoutVars>
          <dgm:chPref val="3"/>
        </dgm:presLayoutVars>
      </dgm:prSet>
      <dgm:spPr/>
    </dgm:pt>
    <dgm:pt modelId="{EE245183-A844-D845-9636-1780E3DF5746}" type="pres">
      <dgm:prSet presAssocID="{72D879BC-1DAD-854E-86D9-693FA1E19119}" presName="horzThree" presStyleCnt="0"/>
      <dgm:spPr/>
    </dgm:pt>
    <dgm:pt modelId="{6DE2E556-EE79-C34C-BF70-0091D896E5A6}" type="pres">
      <dgm:prSet presAssocID="{A73555CF-A97D-4140-9403-A2A7982DC9E3}" presName="sibSpaceTwo" presStyleCnt="0"/>
      <dgm:spPr/>
    </dgm:pt>
    <dgm:pt modelId="{2EA11C85-AB8B-3A46-BF6E-0FDD847EDCC8}" type="pres">
      <dgm:prSet presAssocID="{49C5CD41-0BF5-BF41-8E55-7CBD18A23026}" presName="vertTwo" presStyleCnt="0"/>
      <dgm:spPr/>
    </dgm:pt>
    <dgm:pt modelId="{6D5E4B59-131E-6046-9210-FEAF03A984E8}" type="pres">
      <dgm:prSet presAssocID="{49C5CD41-0BF5-BF41-8E55-7CBD18A23026}" presName="txTwo" presStyleLbl="node2" presStyleIdx="1" presStyleCnt="6">
        <dgm:presLayoutVars>
          <dgm:chPref val="3"/>
        </dgm:presLayoutVars>
      </dgm:prSet>
      <dgm:spPr/>
    </dgm:pt>
    <dgm:pt modelId="{0F3ACF82-8088-A944-AB80-EEA878C8D25F}" type="pres">
      <dgm:prSet presAssocID="{49C5CD41-0BF5-BF41-8E55-7CBD18A23026}" presName="parTransTwo" presStyleCnt="0"/>
      <dgm:spPr/>
    </dgm:pt>
    <dgm:pt modelId="{944DDD09-66B4-284E-95A7-6A9305174CCD}" type="pres">
      <dgm:prSet presAssocID="{49C5CD41-0BF5-BF41-8E55-7CBD18A23026}" presName="horzTwo" presStyleCnt="0"/>
      <dgm:spPr/>
    </dgm:pt>
    <dgm:pt modelId="{38AAD615-8EC6-3A4F-A3D2-0BB6C561B340}" type="pres">
      <dgm:prSet presAssocID="{EC10EFF4-6FF1-BF43-BB00-7958CCEB6119}" presName="vertThree" presStyleCnt="0"/>
      <dgm:spPr/>
    </dgm:pt>
    <dgm:pt modelId="{06CAABC4-03D7-C44A-A15C-BA2B9E4AEF3E}" type="pres">
      <dgm:prSet presAssocID="{EC10EFF4-6FF1-BF43-BB00-7958CCEB6119}" presName="txThree" presStyleLbl="node3" presStyleIdx="1" presStyleCnt="7">
        <dgm:presLayoutVars>
          <dgm:chPref val="3"/>
        </dgm:presLayoutVars>
      </dgm:prSet>
      <dgm:spPr/>
    </dgm:pt>
    <dgm:pt modelId="{F97F36F2-8C92-F347-B293-24EA2AE3089B}" type="pres">
      <dgm:prSet presAssocID="{EC10EFF4-6FF1-BF43-BB00-7958CCEB6119}" presName="horzThree" presStyleCnt="0"/>
      <dgm:spPr/>
    </dgm:pt>
    <dgm:pt modelId="{6D9CA706-C131-584E-9E07-296C649BB584}" type="pres">
      <dgm:prSet presAssocID="{DC2E8953-3CE3-0841-A9A1-6DE8CAC494C2}" presName="sibSpaceTwo" presStyleCnt="0"/>
      <dgm:spPr/>
    </dgm:pt>
    <dgm:pt modelId="{056ECCB5-590F-CA4D-BC3F-A31670105898}" type="pres">
      <dgm:prSet presAssocID="{83587B5D-689E-954E-BD2E-2A985D4CDF5C}" presName="vertTwo" presStyleCnt="0"/>
      <dgm:spPr/>
    </dgm:pt>
    <dgm:pt modelId="{A6C733E8-B20A-344D-865F-597C09963631}" type="pres">
      <dgm:prSet presAssocID="{83587B5D-689E-954E-BD2E-2A985D4CDF5C}" presName="txTwo" presStyleLbl="node2" presStyleIdx="2" presStyleCnt="6">
        <dgm:presLayoutVars>
          <dgm:chPref val="3"/>
        </dgm:presLayoutVars>
      </dgm:prSet>
      <dgm:spPr/>
    </dgm:pt>
    <dgm:pt modelId="{C781B16F-B515-0349-A421-58C1100713A0}" type="pres">
      <dgm:prSet presAssocID="{83587B5D-689E-954E-BD2E-2A985D4CDF5C}" presName="parTransTwo" presStyleCnt="0"/>
      <dgm:spPr/>
    </dgm:pt>
    <dgm:pt modelId="{955D97D2-898C-6249-BCD3-774CBA57BF1F}" type="pres">
      <dgm:prSet presAssocID="{83587B5D-689E-954E-BD2E-2A985D4CDF5C}" presName="horzTwo" presStyleCnt="0"/>
      <dgm:spPr/>
    </dgm:pt>
    <dgm:pt modelId="{02AD6FCE-A02A-9F44-AFCC-452B1FEF3747}" type="pres">
      <dgm:prSet presAssocID="{FBA7B06C-1F13-1846-BD3D-B16ADFEB4E5D}" presName="vertThree" presStyleCnt="0"/>
      <dgm:spPr/>
    </dgm:pt>
    <dgm:pt modelId="{455DF6C8-3511-FB49-A2DD-2D2810C65FC1}" type="pres">
      <dgm:prSet presAssocID="{FBA7B06C-1F13-1846-BD3D-B16ADFEB4E5D}" presName="txThree" presStyleLbl="node3" presStyleIdx="2" presStyleCnt="7">
        <dgm:presLayoutVars>
          <dgm:chPref val="3"/>
        </dgm:presLayoutVars>
      </dgm:prSet>
      <dgm:spPr/>
    </dgm:pt>
    <dgm:pt modelId="{5A0F3062-7B62-A14C-BC12-F3ED06BB160A}" type="pres">
      <dgm:prSet presAssocID="{FBA7B06C-1F13-1846-BD3D-B16ADFEB4E5D}" presName="horzThree" presStyleCnt="0"/>
      <dgm:spPr/>
    </dgm:pt>
    <dgm:pt modelId="{26B97AFA-38CF-794C-9BDE-6C5569629848}" type="pres">
      <dgm:prSet presAssocID="{679AC64B-AFB5-8247-AC9F-01CEA732020A}" presName="sibSpaceTwo" presStyleCnt="0"/>
      <dgm:spPr/>
    </dgm:pt>
    <dgm:pt modelId="{5EF26E61-74CC-0C4A-AE58-0EAB353BBCA8}" type="pres">
      <dgm:prSet presAssocID="{15D9FB87-100D-6F43-B4DC-5126CC38CDE3}" presName="vertTwo" presStyleCnt="0"/>
      <dgm:spPr/>
    </dgm:pt>
    <dgm:pt modelId="{11192DB8-8E28-434D-A769-D317E3C85F2D}" type="pres">
      <dgm:prSet presAssocID="{15D9FB87-100D-6F43-B4DC-5126CC38CDE3}" presName="txTwo" presStyleLbl="node2" presStyleIdx="3" presStyleCnt="6">
        <dgm:presLayoutVars>
          <dgm:chPref val="3"/>
        </dgm:presLayoutVars>
      </dgm:prSet>
      <dgm:spPr/>
    </dgm:pt>
    <dgm:pt modelId="{F2B92FC3-66BE-7043-BF04-DF8600525224}" type="pres">
      <dgm:prSet presAssocID="{15D9FB87-100D-6F43-B4DC-5126CC38CDE3}" presName="parTransTwo" presStyleCnt="0"/>
      <dgm:spPr/>
    </dgm:pt>
    <dgm:pt modelId="{8F165375-0777-3048-8279-2714909D016D}" type="pres">
      <dgm:prSet presAssocID="{15D9FB87-100D-6F43-B4DC-5126CC38CDE3}" presName="horzTwo" presStyleCnt="0"/>
      <dgm:spPr/>
    </dgm:pt>
    <dgm:pt modelId="{204BD95F-2DE7-9943-8546-40E2723F66E8}" type="pres">
      <dgm:prSet presAssocID="{C9AE845D-E7CD-E044-BEBD-A94B67B824C5}" presName="vertThree" presStyleCnt="0"/>
      <dgm:spPr/>
    </dgm:pt>
    <dgm:pt modelId="{E6FCBB5D-8FCE-5F4B-8CE5-BBE313730C0F}" type="pres">
      <dgm:prSet presAssocID="{C9AE845D-E7CD-E044-BEBD-A94B67B824C5}" presName="txThree" presStyleLbl="node3" presStyleIdx="3" presStyleCnt="7">
        <dgm:presLayoutVars>
          <dgm:chPref val="3"/>
        </dgm:presLayoutVars>
      </dgm:prSet>
      <dgm:spPr/>
    </dgm:pt>
    <dgm:pt modelId="{3EED0A39-B5A9-D141-8794-0B2818520535}" type="pres">
      <dgm:prSet presAssocID="{C9AE845D-E7CD-E044-BEBD-A94B67B824C5}" presName="horzThree" presStyleCnt="0"/>
      <dgm:spPr/>
    </dgm:pt>
    <dgm:pt modelId="{3044429B-1ECC-4749-A522-BEF2A273B9DC}" type="pres">
      <dgm:prSet presAssocID="{7069EEF8-526A-6146-A123-CAFADE19F726}" presName="sibSpaceTwo" presStyleCnt="0"/>
      <dgm:spPr/>
    </dgm:pt>
    <dgm:pt modelId="{FEBEA022-8933-D14E-A24A-52F4A7085C3B}" type="pres">
      <dgm:prSet presAssocID="{F5537EEC-E5CD-D340-BDFB-700076255AA6}" presName="vertTwo" presStyleCnt="0"/>
      <dgm:spPr/>
    </dgm:pt>
    <dgm:pt modelId="{7C35D33E-12F8-1641-A342-97AA23FBE642}" type="pres">
      <dgm:prSet presAssocID="{F5537EEC-E5CD-D340-BDFB-700076255AA6}" presName="txTwo" presStyleLbl="node2" presStyleIdx="4" presStyleCnt="6">
        <dgm:presLayoutVars>
          <dgm:chPref val="3"/>
        </dgm:presLayoutVars>
      </dgm:prSet>
      <dgm:spPr/>
    </dgm:pt>
    <dgm:pt modelId="{D55A919C-25B6-1C41-91D2-BEBA9C5242BE}" type="pres">
      <dgm:prSet presAssocID="{F5537EEC-E5CD-D340-BDFB-700076255AA6}" presName="parTransTwo" presStyleCnt="0"/>
      <dgm:spPr/>
    </dgm:pt>
    <dgm:pt modelId="{B1F1947B-3FCD-974F-B124-DCD3653A7C10}" type="pres">
      <dgm:prSet presAssocID="{F5537EEC-E5CD-D340-BDFB-700076255AA6}" presName="horzTwo" presStyleCnt="0"/>
      <dgm:spPr/>
    </dgm:pt>
    <dgm:pt modelId="{60D82425-C5D2-7442-BC8F-CF446F1A0CA0}" type="pres">
      <dgm:prSet presAssocID="{891765D4-6E00-284D-99B7-C7C6CD6F6977}" presName="vertThree" presStyleCnt="0"/>
      <dgm:spPr/>
    </dgm:pt>
    <dgm:pt modelId="{1E7C8844-9368-104E-AC4B-7864322A0E23}" type="pres">
      <dgm:prSet presAssocID="{891765D4-6E00-284D-99B7-C7C6CD6F6977}" presName="txThree" presStyleLbl="node3" presStyleIdx="4" presStyleCnt="7">
        <dgm:presLayoutVars>
          <dgm:chPref val="3"/>
        </dgm:presLayoutVars>
      </dgm:prSet>
      <dgm:spPr/>
    </dgm:pt>
    <dgm:pt modelId="{1D65BC56-0C85-D743-885C-469EF243810A}" type="pres">
      <dgm:prSet presAssocID="{891765D4-6E00-284D-99B7-C7C6CD6F6977}" presName="horzThree" presStyleCnt="0"/>
      <dgm:spPr/>
    </dgm:pt>
    <dgm:pt modelId="{3665A63F-FDF4-4744-985E-37C64C3ECEBE}" type="pres">
      <dgm:prSet presAssocID="{A827D6FD-C0ED-3C47-8886-1B45B8FC94FF}" presName="sibSpaceTwo" presStyleCnt="0"/>
      <dgm:spPr/>
    </dgm:pt>
    <dgm:pt modelId="{D8DAFBAD-6AC9-234B-836F-89E70792B29E}" type="pres">
      <dgm:prSet presAssocID="{8F9CD309-15BB-BB47-802B-10C26B2789D7}" presName="vertTwo" presStyleCnt="0"/>
      <dgm:spPr/>
    </dgm:pt>
    <dgm:pt modelId="{1380EDC1-262D-EB4C-A191-54820789114C}" type="pres">
      <dgm:prSet presAssocID="{8F9CD309-15BB-BB47-802B-10C26B2789D7}" presName="txTwo" presStyleLbl="node2" presStyleIdx="5" presStyleCnt="6">
        <dgm:presLayoutVars>
          <dgm:chPref val="3"/>
        </dgm:presLayoutVars>
      </dgm:prSet>
      <dgm:spPr/>
    </dgm:pt>
    <dgm:pt modelId="{BA20AA24-63C4-2443-AAF1-9D3892A7C3A8}" type="pres">
      <dgm:prSet presAssocID="{8F9CD309-15BB-BB47-802B-10C26B2789D7}" presName="parTransTwo" presStyleCnt="0"/>
      <dgm:spPr/>
    </dgm:pt>
    <dgm:pt modelId="{C88A043B-2FC3-F54F-9BDC-17727278EB45}" type="pres">
      <dgm:prSet presAssocID="{8F9CD309-15BB-BB47-802B-10C26B2789D7}" presName="horzTwo" presStyleCnt="0"/>
      <dgm:spPr/>
    </dgm:pt>
    <dgm:pt modelId="{DDC0569F-CEE1-9B44-8F39-8484CB4268D4}" type="pres">
      <dgm:prSet presAssocID="{6AFB769D-1B61-3F47-A741-D50E3E551894}" presName="vertThree" presStyleCnt="0"/>
      <dgm:spPr/>
    </dgm:pt>
    <dgm:pt modelId="{F5C38BF7-2BD1-A24C-8393-C482F35D3E4B}" type="pres">
      <dgm:prSet presAssocID="{6AFB769D-1B61-3F47-A741-D50E3E551894}" presName="txThree" presStyleLbl="node3" presStyleIdx="5" presStyleCnt="7">
        <dgm:presLayoutVars>
          <dgm:chPref val="3"/>
        </dgm:presLayoutVars>
      </dgm:prSet>
      <dgm:spPr/>
    </dgm:pt>
    <dgm:pt modelId="{171A05E1-A62C-A647-89C6-A2A17FBACF19}" type="pres">
      <dgm:prSet presAssocID="{6AFB769D-1B61-3F47-A741-D50E3E551894}" presName="horzThree" presStyleCnt="0"/>
      <dgm:spPr/>
    </dgm:pt>
    <dgm:pt modelId="{AB6BC1B2-C436-5645-8C61-10F70E6ECAB1}" type="pres">
      <dgm:prSet presAssocID="{7886F604-2F4C-0E4E-A3CC-D79FCDB89AE9}" presName="sibSpaceThree" presStyleCnt="0"/>
      <dgm:spPr/>
    </dgm:pt>
    <dgm:pt modelId="{B619A29A-145E-3F4B-AE48-0E017F479443}" type="pres">
      <dgm:prSet presAssocID="{F8E6F5C1-B26B-B04A-A664-FACE51C0A999}" presName="vertThree" presStyleCnt="0"/>
      <dgm:spPr/>
    </dgm:pt>
    <dgm:pt modelId="{80C45ABA-3E4B-E84B-998D-88FB62F8274B}" type="pres">
      <dgm:prSet presAssocID="{F8E6F5C1-B26B-B04A-A664-FACE51C0A999}" presName="txThree" presStyleLbl="node3" presStyleIdx="6" presStyleCnt="7">
        <dgm:presLayoutVars>
          <dgm:chPref val="3"/>
        </dgm:presLayoutVars>
      </dgm:prSet>
      <dgm:spPr/>
    </dgm:pt>
    <dgm:pt modelId="{23D1EB51-655F-A042-A2E4-5EFB53531E09}" type="pres">
      <dgm:prSet presAssocID="{F8E6F5C1-B26B-B04A-A664-FACE51C0A999}" presName="horzThree" presStyleCnt="0"/>
      <dgm:spPr/>
    </dgm:pt>
  </dgm:ptLst>
  <dgm:cxnLst>
    <dgm:cxn modelId="{B9827302-8C8C-4649-93D3-FBE7834BC8BE}" srcId="{FDB527A9-C156-CE42-B6F0-85D9E2040F65}" destId="{F5537EEC-E5CD-D340-BDFB-700076255AA6}" srcOrd="4" destOrd="0" parTransId="{BA257B69-B3D2-CE4F-B7B1-42B76D2D30CE}" sibTransId="{A827D6FD-C0ED-3C47-8886-1B45B8FC94FF}"/>
    <dgm:cxn modelId="{FB793B0E-B709-1446-9F6A-593E54C66584}" srcId="{15D9FB87-100D-6F43-B4DC-5126CC38CDE3}" destId="{C9AE845D-E7CD-E044-BEBD-A94B67B824C5}" srcOrd="0" destOrd="0" parTransId="{AA92FD11-9CDF-7946-BDC1-041143EB56BB}" sibTransId="{76DB9338-CC4C-DE40-A5EB-A975B60004BC}"/>
    <dgm:cxn modelId="{06712F1B-E51A-254F-BBB2-E0B7ACB14231}" srcId="{770354E6-20F8-FA41-8344-8DF2D3BA6024}" destId="{FDB527A9-C156-CE42-B6F0-85D9E2040F65}" srcOrd="0" destOrd="0" parTransId="{E6FE8F5E-ADBD-564D-83EE-311E50EF36D4}" sibTransId="{6B18F80D-DDE1-B648-A6B7-A2B15B53406C}"/>
    <dgm:cxn modelId="{2293AD23-6CF9-FB46-A62E-38E64AD09C1A}" type="presOf" srcId="{F5537EEC-E5CD-D340-BDFB-700076255AA6}" destId="{7C35D33E-12F8-1641-A342-97AA23FBE642}" srcOrd="0" destOrd="0" presId="urn:microsoft.com/office/officeart/2005/8/layout/hierarchy4"/>
    <dgm:cxn modelId="{B6DDFB2C-5FB5-1B49-A542-EA47A5BE0394}" type="presOf" srcId="{EC10EFF4-6FF1-BF43-BB00-7958CCEB6119}" destId="{06CAABC4-03D7-C44A-A15C-BA2B9E4AEF3E}" srcOrd="0" destOrd="0" presId="urn:microsoft.com/office/officeart/2005/8/layout/hierarchy4"/>
    <dgm:cxn modelId="{5216C137-62F9-884A-A835-365002D1E255}" type="presOf" srcId="{72D879BC-1DAD-854E-86D9-693FA1E19119}" destId="{ACE8BA48-C711-A94D-B514-D4C8938D2212}" srcOrd="0" destOrd="0" presId="urn:microsoft.com/office/officeart/2005/8/layout/hierarchy4"/>
    <dgm:cxn modelId="{387C8F42-8EB8-0348-B207-D4409DC29753}" srcId="{83587B5D-689E-954E-BD2E-2A985D4CDF5C}" destId="{FBA7B06C-1F13-1846-BD3D-B16ADFEB4E5D}" srcOrd="0" destOrd="0" parTransId="{2644328B-D1FE-4346-A5EE-272DE5E69FDD}" sibTransId="{BC1DF69D-2FD4-9643-B7B1-952BEA3FD6C2}"/>
    <dgm:cxn modelId="{BCCF2D4E-A696-AB4E-A024-1C31DE5518BC}" srcId="{FDB527A9-C156-CE42-B6F0-85D9E2040F65}" destId="{8F9CD309-15BB-BB47-802B-10C26B2789D7}" srcOrd="5" destOrd="0" parTransId="{15224F49-A0A9-DE49-A540-F218338DF512}" sibTransId="{71A8D492-12D8-D94F-A499-205C46C09668}"/>
    <dgm:cxn modelId="{1B61895A-0E57-9344-A2D8-F5105747691B}" type="presOf" srcId="{770354E6-20F8-FA41-8344-8DF2D3BA6024}" destId="{F14117DE-5B13-B849-B746-468024C5763E}" srcOrd="0" destOrd="0" presId="urn:microsoft.com/office/officeart/2005/8/layout/hierarchy4"/>
    <dgm:cxn modelId="{94DFD163-F744-E443-A831-713DFC066B93}" srcId="{FDB527A9-C156-CE42-B6F0-85D9E2040F65}" destId="{15D9FB87-100D-6F43-B4DC-5126CC38CDE3}" srcOrd="3" destOrd="0" parTransId="{B0B6DC6B-956D-FE4D-A66B-8FE6DA0F7761}" sibTransId="{7069EEF8-526A-6146-A123-CAFADE19F726}"/>
    <dgm:cxn modelId="{FB5CF769-1DDC-CD4E-A3DF-9C0B49F34FD4}" type="presOf" srcId="{FDB527A9-C156-CE42-B6F0-85D9E2040F65}" destId="{77EBB72F-1B6D-CF4C-8CB9-66301694C2CF}" srcOrd="0" destOrd="0" presId="urn:microsoft.com/office/officeart/2005/8/layout/hierarchy4"/>
    <dgm:cxn modelId="{E3A24D7B-8D25-A844-941F-9EA0EA4FB35A}" srcId="{49C5CD41-0BF5-BF41-8E55-7CBD18A23026}" destId="{EC10EFF4-6FF1-BF43-BB00-7958CCEB6119}" srcOrd="0" destOrd="0" parTransId="{343C462E-AC95-0E44-A165-7F5E23A51E73}" sibTransId="{004B9E93-87A0-7A46-8795-92F27FAFD025}"/>
    <dgm:cxn modelId="{201DDF7B-46CE-8948-8014-D5290D4BF735}" type="presOf" srcId="{6AFB769D-1B61-3F47-A741-D50E3E551894}" destId="{F5C38BF7-2BD1-A24C-8393-C482F35D3E4B}" srcOrd="0" destOrd="0" presId="urn:microsoft.com/office/officeart/2005/8/layout/hierarchy4"/>
    <dgm:cxn modelId="{76011C7C-751D-AF46-A242-968FDA7BAA93}" srcId="{F5537EEC-E5CD-D340-BDFB-700076255AA6}" destId="{891765D4-6E00-284D-99B7-C7C6CD6F6977}" srcOrd="0" destOrd="0" parTransId="{A9E327D2-7854-3743-834C-1A441CA7E2F8}" sibTransId="{9F45D922-4530-E047-9B4D-3F75D6F0285B}"/>
    <dgm:cxn modelId="{17E6007E-1729-FC4B-BA5C-A9560D78A88F}" type="presOf" srcId="{49C5CD41-0BF5-BF41-8E55-7CBD18A23026}" destId="{6D5E4B59-131E-6046-9210-FEAF03A984E8}" srcOrd="0" destOrd="0" presId="urn:microsoft.com/office/officeart/2005/8/layout/hierarchy4"/>
    <dgm:cxn modelId="{D9A3677F-E464-EE48-8CAB-EDE22D263BE6}" srcId="{FDB527A9-C156-CE42-B6F0-85D9E2040F65}" destId="{83587B5D-689E-954E-BD2E-2A985D4CDF5C}" srcOrd="2" destOrd="0" parTransId="{C39A8233-7DDF-D54F-805F-D6C2D2C705B7}" sibTransId="{679AC64B-AFB5-8247-AC9F-01CEA732020A}"/>
    <dgm:cxn modelId="{7230DF86-E989-0E4F-BC12-B8B60B819175}" type="presOf" srcId="{83587B5D-689E-954E-BD2E-2A985D4CDF5C}" destId="{A6C733E8-B20A-344D-865F-597C09963631}" srcOrd="0" destOrd="0" presId="urn:microsoft.com/office/officeart/2005/8/layout/hierarchy4"/>
    <dgm:cxn modelId="{B702D889-A5C9-8549-9AEE-486EF2F1DD51}" type="presOf" srcId="{8F9CD309-15BB-BB47-802B-10C26B2789D7}" destId="{1380EDC1-262D-EB4C-A191-54820789114C}" srcOrd="0" destOrd="0" presId="urn:microsoft.com/office/officeart/2005/8/layout/hierarchy4"/>
    <dgm:cxn modelId="{DFF1688E-5495-824C-832B-C89A098A2747}" type="presOf" srcId="{F8E6F5C1-B26B-B04A-A664-FACE51C0A999}" destId="{80C45ABA-3E4B-E84B-998D-88FB62F8274B}" srcOrd="0" destOrd="0" presId="urn:microsoft.com/office/officeart/2005/8/layout/hierarchy4"/>
    <dgm:cxn modelId="{B2CC1F92-89F1-AF4A-8CC0-DFDC9AC1D46B}" type="presOf" srcId="{C9AE845D-E7CD-E044-BEBD-A94B67B824C5}" destId="{E6FCBB5D-8FCE-5F4B-8CE5-BBE313730C0F}" srcOrd="0" destOrd="0" presId="urn:microsoft.com/office/officeart/2005/8/layout/hierarchy4"/>
    <dgm:cxn modelId="{22BC98A7-8930-2441-867F-40D09D0FF340}" type="presOf" srcId="{891765D4-6E00-284D-99B7-C7C6CD6F6977}" destId="{1E7C8844-9368-104E-AC4B-7864322A0E23}" srcOrd="0" destOrd="0" presId="urn:microsoft.com/office/officeart/2005/8/layout/hierarchy4"/>
    <dgm:cxn modelId="{FBE309B9-3F09-5940-8604-6366367EFED5}" srcId="{A07FED42-A30B-4843-BCDB-B9BCF5B0290B}" destId="{72D879BC-1DAD-854E-86D9-693FA1E19119}" srcOrd="0" destOrd="0" parTransId="{D42047BA-1603-9B4C-B506-A61E88CF69D7}" sibTransId="{3EBE922C-7042-F540-825A-75601860EFB4}"/>
    <dgm:cxn modelId="{D00CA9B9-6BF4-8342-94D7-F72F741E84FC}" srcId="{8F9CD309-15BB-BB47-802B-10C26B2789D7}" destId="{6AFB769D-1B61-3F47-A741-D50E3E551894}" srcOrd="0" destOrd="0" parTransId="{5C928FA0-A69C-8F4F-8DD5-18097EEBAC72}" sibTransId="{7886F604-2F4C-0E4E-A3CC-D79FCDB89AE9}"/>
    <dgm:cxn modelId="{EF4AC8C5-B50D-8145-835E-400B330ADF78}" type="presOf" srcId="{FBA7B06C-1F13-1846-BD3D-B16ADFEB4E5D}" destId="{455DF6C8-3511-FB49-A2DD-2D2810C65FC1}" srcOrd="0" destOrd="0" presId="urn:microsoft.com/office/officeart/2005/8/layout/hierarchy4"/>
    <dgm:cxn modelId="{C08BB1C8-78B6-B840-86A8-5DA95A3D51C9}" type="presOf" srcId="{A07FED42-A30B-4843-BCDB-B9BCF5B0290B}" destId="{4AC064D8-A260-2B48-A2C6-5FF338D6EC76}" srcOrd="0" destOrd="0" presId="urn:microsoft.com/office/officeart/2005/8/layout/hierarchy4"/>
    <dgm:cxn modelId="{131CF5DB-981F-4D4A-938E-3C62540D372E}" srcId="{FDB527A9-C156-CE42-B6F0-85D9E2040F65}" destId="{A07FED42-A30B-4843-BCDB-B9BCF5B0290B}" srcOrd="0" destOrd="0" parTransId="{34F9B4DC-193A-AE4E-AAF1-7D851D85BF04}" sibTransId="{A73555CF-A97D-4140-9403-A2A7982DC9E3}"/>
    <dgm:cxn modelId="{B7D5D8DC-EFA0-4F41-ACAC-8A38935735B3}" srcId="{8F9CD309-15BB-BB47-802B-10C26B2789D7}" destId="{F8E6F5C1-B26B-B04A-A664-FACE51C0A999}" srcOrd="1" destOrd="0" parTransId="{7955FD1F-EB3B-0248-ABE6-49D4800CA9D8}" sibTransId="{BE689479-54CF-614B-BAA5-485C9A195C4B}"/>
    <dgm:cxn modelId="{CC386BE9-25F8-5C4D-BE4F-1C2B100B57DB}" type="presOf" srcId="{15D9FB87-100D-6F43-B4DC-5126CC38CDE3}" destId="{11192DB8-8E28-434D-A769-D317E3C85F2D}" srcOrd="0" destOrd="0" presId="urn:microsoft.com/office/officeart/2005/8/layout/hierarchy4"/>
    <dgm:cxn modelId="{2945E8EE-4C61-2549-BE56-3790F5F1C307}" srcId="{FDB527A9-C156-CE42-B6F0-85D9E2040F65}" destId="{49C5CD41-0BF5-BF41-8E55-7CBD18A23026}" srcOrd="1" destOrd="0" parTransId="{E65CFCF3-DEB0-B14D-A8B3-F97FCEAAFE8E}" sibTransId="{DC2E8953-3CE3-0841-A9A1-6DE8CAC494C2}"/>
    <dgm:cxn modelId="{132D6D4F-B008-5D4F-B465-AA8D71DDB04B}" type="presParOf" srcId="{F14117DE-5B13-B849-B746-468024C5763E}" destId="{BD5ADC98-43EB-7448-9C5F-61BCCDB7A6F2}" srcOrd="0" destOrd="0" presId="urn:microsoft.com/office/officeart/2005/8/layout/hierarchy4"/>
    <dgm:cxn modelId="{AA3D2EA1-6F4D-6C4B-AC6D-329F02A9876D}" type="presParOf" srcId="{BD5ADC98-43EB-7448-9C5F-61BCCDB7A6F2}" destId="{77EBB72F-1B6D-CF4C-8CB9-66301694C2CF}" srcOrd="0" destOrd="0" presId="urn:microsoft.com/office/officeart/2005/8/layout/hierarchy4"/>
    <dgm:cxn modelId="{069A1136-952E-AD44-8B70-5766715C9861}" type="presParOf" srcId="{BD5ADC98-43EB-7448-9C5F-61BCCDB7A6F2}" destId="{2BEF5AED-C685-CA47-8913-9450F47ABA89}" srcOrd="1" destOrd="0" presId="urn:microsoft.com/office/officeart/2005/8/layout/hierarchy4"/>
    <dgm:cxn modelId="{1140B099-41FB-9D41-A834-1A7972BE7D57}" type="presParOf" srcId="{BD5ADC98-43EB-7448-9C5F-61BCCDB7A6F2}" destId="{464B3717-96C2-304D-B726-8516822EF0FC}" srcOrd="2" destOrd="0" presId="urn:microsoft.com/office/officeart/2005/8/layout/hierarchy4"/>
    <dgm:cxn modelId="{302EE584-762D-DD45-8642-EDB47C96BCBB}" type="presParOf" srcId="{464B3717-96C2-304D-B726-8516822EF0FC}" destId="{04105B07-D3F8-3A4D-B4EA-621EB76F48EE}" srcOrd="0" destOrd="0" presId="urn:microsoft.com/office/officeart/2005/8/layout/hierarchy4"/>
    <dgm:cxn modelId="{7DA32900-3A1F-9A4A-90C2-F260F0B8925E}" type="presParOf" srcId="{04105B07-D3F8-3A4D-B4EA-621EB76F48EE}" destId="{4AC064D8-A260-2B48-A2C6-5FF338D6EC76}" srcOrd="0" destOrd="0" presId="urn:microsoft.com/office/officeart/2005/8/layout/hierarchy4"/>
    <dgm:cxn modelId="{9D9512DB-368B-CA44-9664-5656A9A986C0}" type="presParOf" srcId="{04105B07-D3F8-3A4D-B4EA-621EB76F48EE}" destId="{B156A332-F30A-EA4A-A54E-54776E754637}" srcOrd="1" destOrd="0" presId="urn:microsoft.com/office/officeart/2005/8/layout/hierarchy4"/>
    <dgm:cxn modelId="{BE2CD672-A351-FB43-B305-5B511DFA936A}" type="presParOf" srcId="{04105B07-D3F8-3A4D-B4EA-621EB76F48EE}" destId="{BC837B32-3035-7541-84B6-FD716B480B42}" srcOrd="2" destOrd="0" presId="urn:microsoft.com/office/officeart/2005/8/layout/hierarchy4"/>
    <dgm:cxn modelId="{F1761952-C4BC-7D4F-847C-339D34F52A45}" type="presParOf" srcId="{BC837B32-3035-7541-84B6-FD716B480B42}" destId="{04E0DDAE-B105-4C4C-8CF9-5B3634BB6260}" srcOrd="0" destOrd="0" presId="urn:microsoft.com/office/officeart/2005/8/layout/hierarchy4"/>
    <dgm:cxn modelId="{B6DA422B-CE67-C544-BD4E-3D33685772BD}" type="presParOf" srcId="{04E0DDAE-B105-4C4C-8CF9-5B3634BB6260}" destId="{ACE8BA48-C711-A94D-B514-D4C8938D2212}" srcOrd="0" destOrd="0" presId="urn:microsoft.com/office/officeart/2005/8/layout/hierarchy4"/>
    <dgm:cxn modelId="{6DF4EEBE-599B-3E4F-9E34-4F3A467A8426}" type="presParOf" srcId="{04E0DDAE-B105-4C4C-8CF9-5B3634BB6260}" destId="{EE245183-A844-D845-9636-1780E3DF5746}" srcOrd="1" destOrd="0" presId="urn:microsoft.com/office/officeart/2005/8/layout/hierarchy4"/>
    <dgm:cxn modelId="{698A9DC7-D038-434F-A318-531DE0132FE6}" type="presParOf" srcId="{464B3717-96C2-304D-B726-8516822EF0FC}" destId="{6DE2E556-EE79-C34C-BF70-0091D896E5A6}" srcOrd="1" destOrd="0" presId="urn:microsoft.com/office/officeart/2005/8/layout/hierarchy4"/>
    <dgm:cxn modelId="{50E3AE0A-62DC-8D4F-9A90-1A9532E680EE}" type="presParOf" srcId="{464B3717-96C2-304D-B726-8516822EF0FC}" destId="{2EA11C85-AB8B-3A46-BF6E-0FDD847EDCC8}" srcOrd="2" destOrd="0" presId="urn:microsoft.com/office/officeart/2005/8/layout/hierarchy4"/>
    <dgm:cxn modelId="{FC32AE48-C191-BC44-AC8D-BDBC79259E7F}" type="presParOf" srcId="{2EA11C85-AB8B-3A46-BF6E-0FDD847EDCC8}" destId="{6D5E4B59-131E-6046-9210-FEAF03A984E8}" srcOrd="0" destOrd="0" presId="urn:microsoft.com/office/officeart/2005/8/layout/hierarchy4"/>
    <dgm:cxn modelId="{3433CF86-87DA-E643-A6A3-738B9BB90E00}" type="presParOf" srcId="{2EA11C85-AB8B-3A46-BF6E-0FDD847EDCC8}" destId="{0F3ACF82-8088-A944-AB80-EEA878C8D25F}" srcOrd="1" destOrd="0" presId="urn:microsoft.com/office/officeart/2005/8/layout/hierarchy4"/>
    <dgm:cxn modelId="{E70B8498-4BCF-BB4F-940A-1AB5AE837D49}" type="presParOf" srcId="{2EA11C85-AB8B-3A46-BF6E-0FDD847EDCC8}" destId="{944DDD09-66B4-284E-95A7-6A9305174CCD}" srcOrd="2" destOrd="0" presId="urn:microsoft.com/office/officeart/2005/8/layout/hierarchy4"/>
    <dgm:cxn modelId="{F0DE63A6-6955-EA46-B9A0-BDF1EC48C378}" type="presParOf" srcId="{944DDD09-66B4-284E-95A7-6A9305174CCD}" destId="{38AAD615-8EC6-3A4F-A3D2-0BB6C561B340}" srcOrd="0" destOrd="0" presId="urn:microsoft.com/office/officeart/2005/8/layout/hierarchy4"/>
    <dgm:cxn modelId="{A1F1FB9B-02B6-7844-AFEC-0EEDB9E41570}" type="presParOf" srcId="{38AAD615-8EC6-3A4F-A3D2-0BB6C561B340}" destId="{06CAABC4-03D7-C44A-A15C-BA2B9E4AEF3E}" srcOrd="0" destOrd="0" presId="urn:microsoft.com/office/officeart/2005/8/layout/hierarchy4"/>
    <dgm:cxn modelId="{4180BDBB-4A94-A844-A566-42B6869EA655}" type="presParOf" srcId="{38AAD615-8EC6-3A4F-A3D2-0BB6C561B340}" destId="{F97F36F2-8C92-F347-B293-24EA2AE3089B}" srcOrd="1" destOrd="0" presId="urn:microsoft.com/office/officeart/2005/8/layout/hierarchy4"/>
    <dgm:cxn modelId="{9A5B21D6-3CA9-D548-A290-2F5180D75A55}" type="presParOf" srcId="{464B3717-96C2-304D-B726-8516822EF0FC}" destId="{6D9CA706-C131-584E-9E07-296C649BB584}" srcOrd="3" destOrd="0" presId="urn:microsoft.com/office/officeart/2005/8/layout/hierarchy4"/>
    <dgm:cxn modelId="{B41CC311-37B4-7F49-A567-37CE6EDA8846}" type="presParOf" srcId="{464B3717-96C2-304D-B726-8516822EF0FC}" destId="{056ECCB5-590F-CA4D-BC3F-A31670105898}" srcOrd="4" destOrd="0" presId="urn:microsoft.com/office/officeart/2005/8/layout/hierarchy4"/>
    <dgm:cxn modelId="{2974D7D2-690D-0548-853E-AED0CED1E63F}" type="presParOf" srcId="{056ECCB5-590F-CA4D-BC3F-A31670105898}" destId="{A6C733E8-B20A-344D-865F-597C09963631}" srcOrd="0" destOrd="0" presId="urn:microsoft.com/office/officeart/2005/8/layout/hierarchy4"/>
    <dgm:cxn modelId="{77C784C6-4F4C-1842-B712-5F57310DBA30}" type="presParOf" srcId="{056ECCB5-590F-CA4D-BC3F-A31670105898}" destId="{C781B16F-B515-0349-A421-58C1100713A0}" srcOrd="1" destOrd="0" presId="urn:microsoft.com/office/officeart/2005/8/layout/hierarchy4"/>
    <dgm:cxn modelId="{FABC890C-42CA-C94C-8B8E-ABD001F1BD35}" type="presParOf" srcId="{056ECCB5-590F-CA4D-BC3F-A31670105898}" destId="{955D97D2-898C-6249-BCD3-774CBA57BF1F}" srcOrd="2" destOrd="0" presId="urn:microsoft.com/office/officeart/2005/8/layout/hierarchy4"/>
    <dgm:cxn modelId="{F74302B2-FF07-FC4A-A143-7F5F777AB6CA}" type="presParOf" srcId="{955D97D2-898C-6249-BCD3-774CBA57BF1F}" destId="{02AD6FCE-A02A-9F44-AFCC-452B1FEF3747}" srcOrd="0" destOrd="0" presId="urn:microsoft.com/office/officeart/2005/8/layout/hierarchy4"/>
    <dgm:cxn modelId="{43E9FBEA-0B7E-434B-8DED-66C102A645C3}" type="presParOf" srcId="{02AD6FCE-A02A-9F44-AFCC-452B1FEF3747}" destId="{455DF6C8-3511-FB49-A2DD-2D2810C65FC1}" srcOrd="0" destOrd="0" presId="urn:microsoft.com/office/officeart/2005/8/layout/hierarchy4"/>
    <dgm:cxn modelId="{2FDDAB45-A96A-E04B-9510-B6F0151F3D0E}" type="presParOf" srcId="{02AD6FCE-A02A-9F44-AFCC-452B1FEF3747}" destId="{5A0F3062-7B62-A14C-BC12-F3ED06BB160A}" srcOrd="1" destOrd="0" presId="urn:microsoft.com/office/officeart/2005/8/layout/hierarchy4"/>
    <dgm:cxn modelId="{ACA1F79E-3A42-8542-8A6B-DC8AED6D20CA}" type="presParOf" srcId="{464B3717-96C2-304D-B726-8516822EF0FC}" destId="{26B97AFA-38CF-794C-9BDE-6C5569629848}" srcOrd="5" destOrd="0" presId="urn:microsoft.com/office/officeart/2005/8/layout/hierarchy4"/>
    <dgm:cxn modelId="{D0B94C6D-0824-2948-B55A-BAA775519EDC}" type="presParOf" srcId="{464B3717-96C2-304D-B726-8516822EF0FC}" destId="{5EF26E61-74CC-0C4A-AE58-0EAB353BBCA8}" srcOrd="6" destOrd="0" presId="urn:microsoft.com/office/officeart/2005/8/layout/hierarchy4"/>
    <dgm:cxn modelId="{9DFFABE1-D21D-A34D-B0FF-F3BA4DCD677C}" type="presParOf" srcId="{5EF26E61-74CC-0C4A-AE58-0EAB353BBCA8}" destId="{11192DB8-8E28-434D-A769-D317E3C85F2D}" srcOrd="0" destOrd="0" presId="urn:microsoft.com/office/officeart/2005/8/layout/hierarchy4"/>
    <dgm:cxn modelId="{6CB5EDE9-9EAB-F84F-BB39-91B701A49532}" type="presParOf" srcId="{5EF26E61-74CC-0C4A-AE58-0EAB353BBCA8}" destId="{F2B92FC3-66BE-7043-BF04-DF8600525224}" srcOrd="1" destOrd="0" presId="urn:microsoft.com/office/officeart/2005/8/layout/hierarchy4"/>
    <dgm:cxn modelId="{C831456D-737A-2B4E-B66D-A42E8E87A54B}" type="presParOf" srcId="{5EF26E61-74CC-0C4A-AE58-0EAB353BBCA8}" destId="{8F165375-0777-3048-8279-2714909D016D}" srcOrd="2" destOrd="0" presId="urn:microsoft.com/office/officeart/2005/8/layout/hierarchy4"/>
    <dgm:cxn modelId="{87890CFB-B77C-164C-8046-AD7B03EB900D}" type="presParOf" srcId="{8F165375-0777-3048-8279-2714909D016D}" destId="{204BD95F-2DE7-9943-8546-40E2723F66E8}" srcOrd="0" destOrd="0" presId="urn:microsoft.com/office/officeart/2005/8/layout/hierarchy4"/>
    <dgm:cxn modelId="{0FC6885E-A1DF-DD40-9723-222462C8FF7A}" type="presParOf" srcId="{204BD95F-2DE7-9943-8546-40E2723F66E8}" destId="{E6FCBB5D-8FCE-5F4B-8CE5-BBE313730C0F}" srcOrd="0" destOrd="0" presId="urn:microsoft.com/office/officeart/2005/8/layout/hierarchy4"/>
    <dgm:cxn modelId="{769C42CB-4F79-B14F-8F2B-34764FBBEA03}" type="presParOf" srcId="{204BD95F-2DE7-9943-8546-40E2723F66E8}" destId="{3EED0A39-B5A9-D141-8794-0B2818520535}" srcOrd="1" destOrd="0" presId="urn:microsoft.com/office/officeart/2005/8/layout/hierarchy4"/>
    <dgm:cxn modelId="{6E106DC1-517D-F74F-9002-54F94DDE0145}" type="presParOf" srcId="{464B3717-96C2-304D-B726-8516822EF0FC}" destId="{3044429B-1ECC-4749-A522-BEF2A273B9DC}" srcOrd="7" destOrd="0" presId="urn:microsoft.com/office/officeart/2005/8/layout/hierarchy4"/>
    <dgm:cxn modelId="{D3FE4194-8D81-B84F-9305-CE7A866AC696}" type="presParOf" srcId="{464B3717-96C2-304D-B726-8516822EF0FC}" destId="{FEBEA022-8933-D14E-A24A-52F4A7085C3B}" srcOrd="8" destOrd="0" presId="urn:microsoft.com/office/officeart/2005/8/layout/hierarchy4"/>
    <dgm:cxn modelId="{C6A3E57E-66CC-DE47-AB96-65BC7E57D2C2}" type="presParOf" srcId="{FEBEA022-8933-D14E-A24A-52F4A7085C3B}" destId="{7C35D33E-12F8-1641-A342-97AA23FBE642}" srcOrd="0" destOrd="0" presId="urn:microsoft.com/office/officeart/2005/8/layout/hierarchy4"/>
    <dgm:cxn modelId="{41638297-6020-FB4C-B6DA-FA197472E640}" type="presParOf" srcId="{FEBEA022-8933-D14E-A24A-52F4A7085C3B}" destId="{D55A919C-25B6-1C41-91D2-BEBA9C5242BE}" srcOrd="1" destOrd="0" presId="urn:microsoft.com/office/officeart/2005/8/layout/hierarchy4"/>
    <dgm:cxn modelId="{255CDEBD-9165-4F48-830B-ABF27ED68244}" type="presParOf" srcId="{FEBEA022-8933-D14E-A24A-52F4A7085C3B}" destId="{B1F1947B-3FCD-974F-B124-DCD3653A7C10}" srcOrd="2" destOrd="0" presId="urn:microsoft.com/office/officeart/2005/8/layout/hierarchy4"/>
    <dgm:cxn modelId="{88EE7B9F-2ED7-664D-A6D2-EFF31E9E102C}" type="presParOf" srcId="{B1F1947B-3FCD-974F-B124-DCD3653A7C10}" destId="{60D82425-C5D2-7442-BC8F-CF446F1A0CA0}" srcOrd="0" destOrd="0" presId="urn:microsoft.com/office/officeart/2005/8/layout/hierarchy4"/>
    <dgm:cxn modelId="{EF84739A-5DC4-004D-8A71-91C3570031AD}" type="presParOf" srcId="{60D82425-C5D2-7442-BC8F-CF446F1A0CA0}" destId="{1E7C8844-9368-104E-AC4B-7864322A0E23}" srcOrd="0" destOrd="0" presId="urn:microsoft.com/office/officeart/2005/8/layout/hierarchy4"/>
    <dgm:cxn modelId="{47B12F79-1D7E-C145-8EDA-AD8F5E0FB551}" type="presParOf" srcId="{60D82425-C5D2-7442-BC8F-CF446F1A0CA0}" destId="{1D65BC56-0C85-D743-885C-469EF243810A}" srcOrd="1" destOrd="0" presId="urn:microsoft.com/office/officeart/2005/8/layout/hierarchy4"/>
    <dgm:cxn modelId="{6B2B73E7-F63C-AB4D-A4C0-5537034670A7}" type="presParOf" srcId="{464B3717-96C2-304D-B726-8516822EF0FC}" destId="{3665A63F-FDF4-4744-985E-37C64C3ECEBE}" srcOrd="9" destOrd="0" presId="urn:microsoft.com/office/officeart/2005/8/layout/hierarchy4"/>
    <dgm:cxn modelId="{7ED7C514-079D-814E-9F54-FD63700CC409}" type="presParOf" srcId="{464B3717-96C2-304D-B726-8516822EF0FC}" destId="{D8DAFBAD-6AC9-234B-836F-89E70792B29E}" srcOrd="10" destOrd="0" presId="urn:microsoft.com/office/officeart/2005/8/layout/hierarchy4"/>
    <dgm:cxn modelId="{CC3AE90F-9175-604A-8A21-09456CF611B6}" type="presParOf" srcId="{D8DAFBAD-6AC9-234B-836F-89E70792B29E}" destId="{1380EDC1-262D-EB4C-A191-54820789114C}" srcOrd="0" destOrd="0" presId="urn:microsoft.com/office/officeart/2005/8/layout/hierarchy4"/>
    <dgm:cxn modelId="{CCBF6DE9-BFE8-4042-93DF-F24AE169BD40}" type="presParOf" srcId="{D8DAFBAD-6AC9-234B-836F-89E70792B29E}" destId="{BA20AA24-63C4-2443-AAF1-9D3892A7C3A8}" srcOrd="1" destOrd="0" presId="urn:microsoft.com/office/officeart/2005/8/layout/hierarchy4"/>
    <dgm:cxn modelId="{2E82A696-7AC6-2748-AE57-8DF2A21169F5}" type="presParOf" srcId="{D8DAFBAD-6AC9-234B-836F-89E70792B29E}" destId="{C88A043B-2FC3-F54F-9BDC-17727278EB45}" srcOrd="2" destOrd="0" presId="urn:microsoft.com/office/officeart/2005/8/layout/hierarchy4"/>
    <dgm:cxn modelId="{979144B6-7D56-C940-8659-5684F47A822E}" type="presParOf" srcId="{C88A043B-2FC3-F54F-9BDC-17727278EB45}" destId="{DDC0569F-CEE1-9B44-8F39-8484CB4268D4}" srcOrd="0" destOrd="0" presId="urn:microsoft.com/office/officeart/2005/8/layout/hierarchy4"/>
    <dgm:cxn modelId="{127082B4-5774-DB4D-BFC1-D59AB6159AA9}" type="presParOf" srcId="{DDC0569F-CEE1-9B44-8F39-8484CB4268D4}" destId="{F5C38BF7-2BD1-A24C-8393-C482F35D3E4B}" srcOrd="0" destOrd="0" presId="urn:microsoft.com/office/officeart/2005/8/layout/hierarchy4"/>
    <dgm:cxn modelId="{407785A4-0DB6-B14E-8B2D-D413BF8F4288}" type="presParOf" srcId="{DDC0569F-CEE1-9B44-8F39-8484CB4268D4}" destId="{171A05E1-A62C-A647-89C6-A2A17FBACF19}" srcOrd="1" destOrd="0" presId="urn:microsoft.com/office/officeart/2005/8/layout/hierarchy4"/>
    <dgm:cxn modelId="{1230FE79-AA46-DA44-90AF-E6DD9BA5444D}" type="presParOf" srcId="{C88A043B-2FC3-F54F-9BDC-17727278EB45}" destId="{AB6BC1B2-C436-5645-8C61-10F70E6ECAB1}" srcOrd="1" destOrd="0" presId="urn:microsoft.com/office/officeart/2005/8/layout/hierarchy4"/>
    <dgm:cxn modelId="{5F39A408-CD13-DC43-8C5B-D72C76DD3192}" type="presParOf" srcId="{C88A043B-2FC3-F54F-9BDC-17727278EB45}" destId="{B619A29A-145E-3F4B-AE48-0E017F479443}" srcOrd="2" destOrd="0" presId="urn:microsoft.com/office/officeart/2005/8/layout/hierarchy4"/>
    <dgm:cxn modelId="{65EC0967-19DE-3E45-9705-C067FE53FF0B}" type="presParOf" srcId="{B619A29A-145E-3F4B-AE48-0E017F479443}" destId="{80C45ABA-3E4B-E84B-998D-88FB62F8274B}" srcOrd="0" destOrd="0" presId="urn:microsoft.com/office/officeart/2005/8/layout/hierarchy4"/>
    <dgm:cxn modelId="{6A4B4364-4F46-E646-87C3-45ABF0AC02F9}" type="presParOf" srcId="{B619A29A-145E-3F4B-AE48-0E017F479443}" destId="{23D1EB51-655F-A042-A2E4-5EFB53531E0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B7334-CE28-444C-AA3A-DB55432C204C}">
      <dsp:nvSpPr>
        <dsp:cNvPr id="0" name=""/>
        <dsp:cNvSpPr/>
      </dsp:nvSpPr>
      <dsp:spPr>
        <a:xfrm>
          <a:off x="217" y="389459"/>
          <a:ext cx="2628899" cy="3154679"/>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9677" tIns="0" rIns="259677" bIns="330200" numCol="1" spcCol="1270" anchor="t" anchorCtr="0">
          <a:noAutofit/>
        </a:bodyPr>
        <a:lstStyle/>
        <a:p>
          <a:pPr marL="0" lvl="0" indent="0" algn="l" defTabSz="1022350">
            <a:lnSpc>
              <a:spcPct val="90000"/>
            </a:lnSpc>
            <a:spcBef>
              <a:spcPct val="0"/>
            </a:spcBef>
            <a:spcAft>
              <a:spcPct val="35000"/>
            </a:spcAft>
            <a:buNone/>
          </a:pPr>
          <a:r>
            <a:rPr lang="en-US" sz="2300" kern="1200" dirty="0"/>
            <a:t>Mid-semester updates due Thursday October 31!!  </a:t>
          </a:r>
        </a:p>
      </dsp:txBody>
      <dsp:txXfrm>
        <a:off x="217" y="1651331"/>
        <a:ext cx="2628899" cy="1892807"/>
      </dsp:txXfrm>
    </dsp:sp>
    <dsp:sp modelId="{C4F032C2-E593-5542-9242-2B938B1BF7EE}">
      <dsp:nvSpPr>
        <dsp:cNvPr id="0" name=""/>
        <dsp:cNvSpPr/>
      </dsp:nvSpPr>
      <dsp:spPr>
        <a:xfrm>
          <a:off x="217" y="389459"/>
          <a:ext cx="2628899" cy="1261871"/>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59677" tIns="165100" rIns="25967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17" y="389459"/>
        <a:ext cx="2628899" cy="1261871"/>
      </dsp:txXfrm>
    </dsp:sp>
    <dsp:sp modelId="{56C5F840-F902-B54B-9E9B-1FFE95F98735}">
      <dsp:nvSpPr>
        <dsp:cNvPr id="0" name=""/>
        <dsp:cNvSpPr/>
      </dsp:nvSpPr>
      <dsp:spPr>
        <a:xfrm>
          <a:off x="2839429" y="389459"/>
          <a:ext cx="2628899" cy="3154679"/>
        </a:xfrm>
        <a:prstGeom prst="rect">
          <a:avLst/>
        </a:prstGeom>
        <a:gradFill rotWithShape="0">
          <a:gsLst>
            <a:gs pos="0">
              <a:schemeClr val="accent5">
                <a:hueOff val="1420348"/>
                <a:satOff val="-9402"/>
                <a:lumOff val="-1634"/>
                <a:alphaOff val="0"/>
                <a:tint val="94000"/>
                <a:satMod val="105000"/>
                <a:lumMod val="102000"/>
              </a:schemeClr>
            </a:gs>
            <a:gs pos="100000">
              <a:schemeClr val="accent5">
                <a:hueOff val="1420348"/>
                <a:satOff val="-9402"/>
                <a:lumOff val="-1634"/>
                <a:alphaOff val="0"/>
                <a:shade val="74000"/>
                <a:satMod val="128000"/>
                <a:lumMod val="100000"/>
              </a:schemeClr>
            </a:gs>
          </a:gsLst>
          <a:lin ang="5400000" scaled="0"/>
        </a:gradFill>
        <a:ln w="9525" cap="flat" cmpd="sng" algn="ctr">
          <a:solidFill>
            <a:schemeClr val="accent5">
              <a:hueOff val="1420348"/>
              <a:satOff val="-9402"/>
              <a:lumOff val="-163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9677" tIns="0" rIns="259677" bIns="330200" numCol="1" spcCol="1270" anchor="t" anchorCtr="0">
          <a:noAutofit/>
        </a:bodyPr>
        <a:lstStyle/>
        <a:p>
          <a:pPr marL="0" lvl="0" indent="0" algn="l" defTabSz="1022350">
            <a:lnSpc>
              <a:spcPct val="90000"/>
            </a:lnSpc>
            <a:spcBef>
              <a:spcPct val="0"/>
            </a:spcBef>
            <a:spcAft>
              <a:spcPct val="35000"/>
            </a:spcAft>
            <a:buNone/>
          </a:pPr>
          <a:r>
            <a:rPr lang="en-US" sz="2300" kern="1200" dirty="0"/>
            <a:t>Quiz 9 Opens Thursday @ 5pm</a:t>
          </a:r>
        </a:p>
      </dsp:txBody>
      <dsp:txXfrm>
        <a:off x="2839429" y="1651331"/>
        <a:ext cx="2628899" cy="1892807"/>
      </dsp:txXfrm>
    </dsp:sp>
    <dsp:sp modelId="{D1E92F88-9008-C64C-B3B1-7412D53AD42E}">
      <dsp:nvSpPr>
        <dsp:cNvPr id="0" name=""/>
        <dsp:cNvSpPr/>
      </dsp:nvSpPr>
      <dsp:spPr>
        <a:xfrm>
          <a:off x="2839429" y="389459"/>
          <a:ext cx="2628899" cy="1261871"/>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59677" tIns="165100" rIns="25967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39429" y="389459"/>
        <a:ext cx="2628899" cy="1261871"/>
      </dsp:txXfrm>
    </dsp:sp>
    <dsp:sp modelId="{CE967CA0-7818-A245-87A4-C69CCA60CDB1}">
      <dsp:nvSpPr>
        <dsp:cNvPr id="0" name=""/>
        <dsp:cNvSpPr/>
      </dsp:nvSpPr>
      <dsp:spPr>
        <a:xfrm>
          <a:off x="5678641" y="389459"/>
          <a:ext cx="2628899" cy="3154679"/>
        </a:xfrm>
        <a:prstGeom prst="rect">
          <a:avLst/>
        </a:prstGeom>
        <a:gradFill rotWithShape="0">
          <a:gsLst>
            <a:gs pos="0">
              <a:schemeClr val="accent5">
                <a:hueOff val="2840696"/>
                <a:satOff val="-18805"/>
                <a:lumOff val="-3268"/>
                <a:alphaOff val="0"/>
                <a:tint val="94000"/>
                <a:satMod val="105000"/>
                <a:lumMod val="102000"/>
              </a:schemeClr>
            </a:gs>
            <a:gs pos="100000">
              <a:schemeClr val="accent5">
                <a:hueOff val="2840696"/>
                <a:satOff val="-18805"/>
                <a:lumOff val="-3268"/>
                <a:alphaOff val="0"/>
                <a:shade val="74000"/>
                <a:satMod val="128000"/>
                <a:lumMod val="100000"/>
              </a:schemeClr>
            </a:gs>
          </a:gsLst>
          <a:lin ang="5400000" scaled="0"/>
        </a:gradFill>
        <a:ln w="9525" cap="flat" cmpd="sng" algn="ctr">
          <a:solidFill>
            <a:schemeClr val="accent5">
              <a:hueOff val="2840696"/>
              <a:satOff val="-18805"/>
              <a:lumOff val="-326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9677" tIns="0" rIns="259677" bIns="330200" numCol="1" spcCol="1270" anchor="t" anchorCtr="0">
          <a:noAutofit/>
        </a:bodyPr>
        <a:lstStyle/>
        <a:p>
          <a:pPr marL="0" lvl="0" indent="0" algn="l" defTabSz="1022350">
            <a:lnSpc>
              <a:spcPct val="90000"/>
            </a:lnSpc>
            <a:spcBef>
              <a:spcPct val="0"/>
            </a:spcBef>
            <a:spcAft>
              <a:spcPct val="35000"/>
            </a:spcAft>
            <a:buNone/>
          </a:pPr>
          <a:r>
            <a:rPr lang="en-US" sz="2300" kern="1200" dirty="0"/>
            <a:t>Exam 2 is November 7 (Thursday)</a:t>
          </a:r>
        </a:p>
      </dsp:txBody>
      <dsp:txXfrm>
        <a:off x="5678641" y="1651331"/>
        <a:ext cx="2628899" cy="1892807"/>
      </dsp:txXfrm>
    </dsp:sp>
    <dsp:sp modelId="{15753A13-55F6-1F45-9332-8D16252D27A3}">
      <dsp:nvSpPr>
        <dsp:cNvPr id="0" name=""/>
        <dsp:cNvSpPr/>
      </dsp:nvSpPr>
      <dsp:spPr>
        <a:xfrm>
          <a:off x="5678641" y="389459"/>
          <a:ext cx="2628899" cy="1261871"/>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59677" tIns="165100" rIns="25967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678641" y="389459"/>
        <a:ext cx="2628899" cy="1261871"/>
      </dsp:txXfrm>
    </dsp:sp>
    <dsp:sp modelId="{D79D3AC4-995C-2B4F-9B68-D991BF724BF6}">
      <dsp:nvSpPr>
        <dsp:cNvPr id="0" name=""/>
        <dsp:cNvSpPr/>
      </dsp:nvSpPr>
      <dsp:spPr>
        <a:xfrm>
          <a:off x="8517853" y="389459"/>
          <a:ext cx="2628899" cy="3154679"/>
        </a:xfrm>
        <a:prstGeom prst="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59677" tIns="0" rIns="259677" bIns="330200" numCol="1" spcCol="1270" anchor="t" anchorCtr="0">
          <a:noAutofit/>
        </a:bodyPr>
        <a:lstStyle/>
        <a:p>
          <a:pPr marL="0" lvl="0" indent="0" algn="l" defTabSz="1022350">
            <a:lnSpc>
              <a:spcPct val="90000"/>
            </a:lnSpc>
            <a:spcBef>
              <a:spcPct val="0"/>
            </a:spcBef>
            <a:spcAft>
              <a:spcPct val="35000"/>
            </a:spcAft>
            <a:buNone/>
          </a:pPr>
          <a:r>
            <a:rPr lang="en-US" sz="2300" kern="1200" dirty="0"/>
            <a:t>November 5th is Exam 2 Review</a:t>
          </a:r>
        </a:p>
        <a:p>
          <a:pPr marL="171450" lvl="1" indent="-171450" algn="l" defTabSz="800100">
            <a:lnSpc>
              <a:spcPct val="90000"/>
            </a:lnSpc>
            <a:spcBef>
              <a:spcPct val="0"/>
            </a:spcBef>
            <a:spcAft>
              <a:spcPct val="15000"/>
            </a:spcAft>
            <a:buChar char="•"/>
          </a:pPr>
          <a:r>
            <a:rPr lang="en-US" sz="1800" kern="1200" dirty="0"/>
            <a:t>If you need the time off from class to vote, please DM me!! </a:t>
          </a:r>
        </a:p>
      </dsp:txBody>
      <dsp:txXfrm>
        <a:off x="8517853" y="1651331"/>
        <a:ext cx="2628899" cy="1892807"/>
      </dsp:txXfrm>
    </dsp:sp>
    <dsp:sp modelId="{BD87D1A1-866A-2548-9EA8-F26414B70A40}">
      <dsp:nvSpPr>
        <dsp:cNvPr id="0" name=""/>
        <dsp:cNvSpPr/>
      </dsp:nvSpPr>
      <dsp:spPr>
        <a:xfrm>
          <a:off x="8517853" y="389459"/>
          <a:ext cx="2628899" cy="1261871"/>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59677" tIns="165100" rIns="259677"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517853" y="389459"/>
        <a:ext cx="2628899" cy="12618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BB72F-1B6D-CF4C-8CB9-66301694C2CF}">
      <dsp:nvSpPr>
        <dsp:cNvPr id="0" name=""/>
        <dsp:cNvSpPr/>
      </dsp:nvSpPr>
      <dsp:spPr>
        <a:xfrm>
          <a:off x="9101" y="2244"/>
          <a:ext cx="10908296" cy="13939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sz="6300" kern="1200" dirty="0"/>
            <a:t>5 NIST CSF Functions</a:t>
          </a:r>
        </a:p>
      </dsp:txBody>
      <dsp:txXfrm>
        <a:off x="49929" y="43072"/>
        <a:ext cx="10826640" cy="1312302"/>
      </dsp:txXfrm>
    </dsp:sp>
    <dsp:sp modelId="{4AC064D8-A260-2B48-A2C6-5FF338D6EC76}">
      <dsp:nvSpPr>
        <dsp:cNvPr id="0" name=""/>
        <dsp:cNvSpPr/>
      </dsp:nvSpPr>
      <dsp:spPr>
        <a:xfrm>
          <a:off x="9101" y="1583233"/>
          <a:ext cx="1461846" cy="1393958"/>
        </a:xfrm>
        <a:prstGeom prst="roundRect">
          <a:avLst>
            <a:gd name="adj" fmla="val 10000"/>
          </a:avLst>
        </a:prstGeom>
        <a:solidFill>
          <a:schemeClr val="accent1"/>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Identify</a:t>
          </a:r>
        </a:p>
      </dsp:txBody>
      <dsp:txXfrm>
        <a:off x="49929" y="1624061"/>
        <a:ext cx="1380190" cy="1312302"/>
      </dsp:txXfrm>
    </dsp:sp>
    <dsp:sp modelId="{ACE8BA48-C711-A94D-B514-D4C8938D2212}">
      <dsp:nvSpPr>
        <dsp:cNvPr id="0" name=""/>
        <dsp:cNvSpPr/>
      </dsp:nvSpPr>
      <dsp:spPr>
        <a:xfrm>
          <a:off x="9101" y="3164222"/>
          <a:ext cx="1461846" cy="1393958"/>
        </a:xfrm>
        <a:prstGeom prst="roundRect">
          <a:avLst>
            <a:gd name="adj" fmla="val 10000"/>
          </a:avLst>
        </a:prstGeom>
        <a:solidFill>
          <a:schemeClr val="accent1">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Identify all people, processes, or systems that would be vulnerable to this threat</a:t>
          </a:r>
        </a:p>
      </dsp:txBody>
      <dsp:txXfrm>
        <a:off x="49929" y="3205050"/>
        <a:ext cx="1380190" cy="1312302"/>
      </dsp:txXfrm>
    </dsp:sp>
    <dsp:sp modelId="{6D5E4B59-131E-6046-9210-FEAF03A984E8}">
      <dsp:nvSpPr>
        <dsp:cNvPr id="0" name=""/>
        <dsp:cNvSpPr/>
      </dsp:nvSpPr>
      <dsp:spPr>
        <a:xfrm>
          <a:off x="1593743" y="1583233"/>
          <a:ext cx="1461846" cy="1393958"/>
        </a:xfrm>
        <a:prstGeom prst="roundRect">
          <a:avLst>
            <a:gd name="adj" fmla="val 10000"/>
          </a:avLst>
        </a:prstGeom>
        <a:solidFill>
          <a:schemeClr val="accent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Protect</a:t>
          </a:r>
        </a:p>
      </dsp:txBody>
      <dsp:txXfrm>
        <a:off x="1634571" y="1624061"/>
        <a:ext cx="1380190" cy="1312302"/>
      </dsp:txXfrm>
    </dsp:sp>
    <dsp:sp modelId="{06CAABC4-03D7-C44A-A15C-BA2B9E4AEF3E}">
      <dsp:nvSpPr>
        <dsp:cNvPr id="0" name=""/>
        <dsp:cNvSpPr/>
      </dsp:nvSpPr>
      <dsp:spPr>
        <a:xfrm>
          <a:off x="1593743" y="3164222"/>
          <a:ext cx="1461846" cy="1393958"/>
        </a:xfrm>
        <a:prstGeom prst="roundRect">
          <a:avLst>
            <a:gd name="adj" fmla="val 10000"/>
          </a:avLst>
        </a:prstGeom>
        <a:solidFill>
          <a:schemeClr val="accent2">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Limit the threat of an attack by removing or blocking the vulnerability</a:t>
          </a:r>
        </a:p>
      </dsp:txBody>
      <dsp:txXfrm>
        <a:off x="1634571" y="3205050"/>
        <a:ext cx="1380190" cy="1312302"/>
      </dsp:txXfrm>
    </dsp:sp>
    <dsp:sp modelId="{A6C733E8-B20A-344D-865F-597C09963631}">
      <dsp:nvSpPr>
        <dsp:cNvPr id="0" name=""/>
        <dsp:cNvSpPr/>
      </dsp:nvSpPr>
      <dsp:spPr>
        <a:xfrm>
          <a:off x="3178384" y="1583233"/>
          <a:ext cx="1461846" cy="1393958"/>
        </a:xfrm>
        <a:prstGeom prst="roundRect">
          <a:avLst>
            <a:gd name="adj" fmla="val 10000"/>
          </a:avLst>
        </a:prstGeom>
        <a:solidFill>
          <a:schemeClr val="accent3"/>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Detect</a:t>
          </a:r>
        </a:p>
      </dsp:txBody>
      <dsp:txXfrm>
        <a:off x="3219212" y="1624061"/>
        <a:ext cx="1380190" cy="1312302"/>
      </dsp:txXfrm>
    </dsp:sp>
    <dsp:sp modelId="{455DF6C8-3511-FB49-A2DD-2D2810C65FC1}">
      <dsp:nvSpPr>
        <dsp:cNvPr id="0" name=""/>
        <dsp:cNvSpPr/>
      </dsp:nvSpPr>
      <dsp:spPr>
        <a:xfrm>
          <a:off x="3178384" y="3164222"/>
          <a:ext cx="1461846" cy="1393958"/>
        </a:xfrm>
        <a:prstGeom prst="roundRect">
          <a:avLst>
            <a:gd name="adj" fmla="val 10000"/>
          </a:avLst>
        </a:prstGeom>
        <a:solidFill>
          <a:schemeClr val="accent3">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Detect the presence of a threat once it’s in the environment. </a:t>
          </a:r>
        </a:p>
      </dsp:txBody>
      <dsp:txXfrm>
        <a:off x="3219212" y="3205050"/>
        <a:ext cx="1380190" cy="1312302"/>
      </dsp:txXfrm>
    </dsp:sp>
    <dsp:sp modelId="{11192DB8-8E28-434D-A769-D317E3C85F2D}">
      <dsp:nvSpPr>
        <dsp:cNvPr id="0" name=""/>
        <dsp:cNvSpPr/>
      </dsp:nvSpPr>
      <dsp:spPr>
        <a:xfrm>
          <a:off x="4763025" y="1583233"/>
          <a:ext cx="1461846" cy="1393958"/>
        </a:xfrm>
        <a:prstGeom prst="roundRect">
          <a:avLst>
            <a:gd name="adj" fmla="val 10000"/>
          </a:avLst>
        </a:prstGeom>
        <a:solidFill>
          <a:schemeClr val="accent4"/>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Respond</a:t>
          </a:r>
        </a:p>
      </dsp:txBody>
      <dsp:txXfrm>
        <a:off x="4803853" y="1624061"/>
        <a:ext cx="1380190" cy="1312302"/>
      </dsp:txXfrm>
    </dsp:sp>
    <dsp:sp modelId="{E6FCBB5D-8FCE-5F4B-8CE5-BBE313730C0F}">
      <dsp:nvSpPr>
        <dsp:cNvPr id="0" name=""/>
        <dsp:cNvSpPr/>
      </dsp:nvSpPr>
      <dsp:spPr>
        <a:xfrm>
          <a:off x="4763025" y="3164222"/>
          <a:ext cx="1461846" cy="1393958"/>
        </a:xfrm>
        <a:prstGeom prst="roundRect">
          <a:avLst>
            <a:gd name="adj" fmla="val 10000"/>
          </a:avLst>
        </a:prstGeom>
        <a:solidFill>
          <a:schemeClr val="accent4">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Prevent additional financial damage, reputation damage, non-compliance, or privacy violations</a:t>
          </a:r>
        </a:p>
      </dsp:txBody>
      <dsp:txXfrm>
        <a:off x="4803853" y="3205050"/>
        <a:ext cx="1380190" cy="1312302"/>
      </dsp:txXfrm>
    </dsp:sp>
    <dsp:sp modelId="{7C35D33E-12F8-1641-A342-97AA23FBE642}">
      <dsp:nvSpPr>
        <dsp:cNvPr id="0" name=""/>
        <dsp:cNvSpPr/>
      </dsp:nvSpPr>
      <dsp:spPr>
        <a:xfrm>
          <a:off x="6347666" y="1583233"/>
          <a:ext cx="1461846" cy="1393958"/>
        </a:xfrm>
        <a:prstGeom prst="roundRect">
          <a:avLst>
            <a:gd name="adj" fmla="val 10000"/>
          </a:avLst>
        </a:prstGeom>
        <a:solidFill>
          <a:schemeClr val="accent5"/>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Recover</a:t>
          </a:r>
        </a:p>
      </dsp:txBody>
      <dsp:txXfrm>
        <a:off x="6388494" y="1624061"/>
        <a:ext cx="1380190" cy="1312302"/>
      </dsp:txXfrm>
    </dsp:sp>
    <dsp:sp modelId="{1E7C8844-9368-104E-AC4B-7864322A0E23}">
      <dsp:nvSpPr>
        <dsp:cNvPr id="0" name=""/>
        <dsp:cNvSpPr/>
      </dsp:nvSpPr>
      <dsp:spPr>
        <a:xfrm>
          <a:off x="6347666" y="3164222"/>
          <a:ext cx="1461846" cy="1393958"/>
        </a:xfrm>
        <a:prstGeom prst="roundRect">
          <a:avLst>
            <a:gd name="adj" fmla="val 10000"/>
          </a:avLst>
        </a:prstGeom>
        <a:solidFill>
          <a:schemeClr val="accent5">
            <a:lumMod val="60000"/>
            <a:lumOff val="4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Return to a state that was equal or better than before the incident</a:t>
          </a:r>
        </a:p>
      </dsp:txBody>
      <dsp:txXfrm>
        <a:off x="6388494" y="3205050"/>
        <a:ext cx="1380190" cy="1312302"/>
      </dsp:txXfrm>
    </dsp:sp>
    <dsp:sp modelId="{1380EDC1-262D-EB4C-A191-54820789114C}">
      <dsp:nvSpPr>
        <dsp:cNvPr id="0" name=""/>
        <dsp:cNvSpPr/>
      </dsp:nvSpPr>
      <dsp:spPr>
        <a:xfrm>
          <a:off x="7932308" y="1583233"/>
          <a:ext cx="2985089" cy="13939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Govern</a:t>
          </a:r>
        </a:p>
      </dsp:txBody>
      <dsp:txXfrm>
        <a:off x="7973136" y="1624061"/>
        <a:ext cx="2903433" cy="1312302"/>
      </dsp:txXfrm>
    </dsp:sp>
    <dsp:sp modelId="{F5C38BF7-2BD1-A24C-8393-C482F35D3E4B}">
      <dsp:nvSpPr>
        <dsp:cNvPr id="0" name=""/>
        <dsp:cNvSpPr/>
      </dsp:nvSpPr>
      <dsp:spPr>
        <a:xfrm>
          <a:off x="7932308" y="3164222"/>
          <a:ext cx="1461846" cy="13939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cybersecurity activities with organizational objects</a:t>
          </a:r>
        </a:p>
      </dsp:txBody>
      <dsp:txXfrm>
        <a:off x="7973136" y="3205050"/>
        <a:ext cx="1380190" cy="1312302"/>
      </dsp:txXfrm>
    </dsp:sp>
    <dsp:sp modelId="{80C45ABA-3E4B-E84B-998D-88FB62F8274B}">
      <dsp:nvSpPr>
        <dsp:cNvPr id="0" name=""/>
        <dsp:cNvSpPr/>
      </dsp:nvSpPr>
      <dsp:spPr>
        <a:xfrm>
          <a:off x="9455551" y="3164222"/>
          <a:ext cx="1461846" cy="139395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Policy &amp; Oversight, Supply Chain Risk Management</a:t>
          </a:r>
        </a:p>
      </dsp:txBody>
      <dsp:txXfrm>
        <a:off x="9496379" y="3205050"/>
        <a:ext cx="1380190" cy="131230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7CA6-4DBE-DA45-7E79-7A4872AE2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15471-B848-334F-F8D2-7F5ED689D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C2BC9-BBA3-9162-7550-EED0812A202B}"/>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C814A65C-9BCA-1002-5DE9-48FED3108AC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55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910" name="Google Shape;91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in about code walkthrough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4001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1" name="Google Shape;141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9" name="Google Shape;143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0" name="Google Shape;144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8" name="Google Shape;14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3" name="Google Shape;147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3" name="Google Shape;143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3" name="Google Shape;1793;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4C9E669B-3244-3AA2-2A98-B3B35751F244}"/>
            </a:ext>
          </a:extLst>
        </p:cNvPr>
        <p:cNvGrpSpPr/>
        <p:nvPr/>
      </p:nvGrpSpPr>
      <p:grpSpPr>
        <a:xfrm>
          <a:off x="0" y="0"/>
          <a:ext cx="0" cy="0"/>
          <a:chOff x="0" y="0"/>
          <a:chExt cx="0" cy="0"/>
        </a:xfrm>
      </p:grpSpPr>
      <p:sp>
        <p:nvSpPr>
          <p:cNvPr id="425" name="Google Shape;425;p6:notes">
            <a:extLst>
              <a:ext uri="{FF2B5EF4-FFF2-40B4-BE49-F238E27FC236}">
                <a16:creationId xmlns:a16="http://schemas.microsoft.com/office/drawing/2014/main" id="{5D8DCF77-C294-9057-01A6-6363C433F2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6:notes">
            <a:extLst>
              <a:ext uri="{FF2B5EF4-FFF2-40B4-BE49-F238E27FC236}">
                <a16:creationId xmlns:a16="http://schemas.microsoft.com/office/drawing/2014/main" id="{60464851-A3FF-F1B2-0AC3-00F415BCAF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70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6"/>
        <p:cNvGrpSpPr/>
        <p:nvPr/>
      </p:nvGrpSpPr>
      <p:grpSpPr>
        <a:xfrm>
          <a:off x="0" y="0"/>
          <a:ext cx="0" cy="0"/>
          <a:chOff x="0" y="0"/>
          <a:chExt cx="0" cy="0"/>
        </a:xfrm>
      </p:grpSpPr>
      <p:pic>
        <p:nvPicPr>
          <p:cNvPr id="57" name="Google Shape;57;p62"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8" name="Google Shape;58;p62"/>
          <p:cNvGrpSpPr/>
          <p:nvPr/>
        </p:nvGrpSpPr>
        <p:grpSpPr>
          <a:xfrm>
            <a:off x="0" y="0"/>
            <a:ext cx="2305051" cy="6858001"/>
            <a:chOff x="0" y="0"/>
            <a:chExt cx="2305051" cy="6858001"/>
          </a:xfrm>
        </p:grpSpPr>
        <p:sp>
          <p:nvSpPr>
            <p:cNvPr id="59" name="Google Shape;59;p62"/>
            <p:cNvSpPr/>
            <p:nvPr/>
          </p:nvSpPr>
          <p:spPr>
            <a:xfrm>
              <a:off x="1209675" y="4763"/>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2"/>
            <p:cNvSpPr/>
            <p:nvPr/>
          </p:nvSpPr>
          <p:spPr>
            <a:xfrm>
              <a:off x="414338" y="9525"/>
              <a:ext cx="28575" cy="4481513"/>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dk2"/>
                </a:gs>
                <a:gs pos="100000">
                  <a:srgbClr val="12161A"/>
                </a:gs>
              </a:gsLst>
              <a:lin ang="5400000" scaled="0"/>
            </a:gradFill>
            <a:ln>
              <a:noFill/>
            </a:ln>
          </p:spPr>
        </p:sp>
        <p:sp>
          <p:nvSpPr>
            <p:cNvPr id="65" name="Google Shape;65;p6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dk2"/>
                </a:gs>
                <a:gs pos="100000">
                  <a:srgbClr val="12161A"/>
                </a:gs>
              </a:gsLst>
              <a:lin ang="5400000" scaled="0"/>
            </a:gradFill>
            <a:ln>
              <a:noFill/>
            </a:ln>
          </p:spPr>
        </p:sp>
        <p:sp>
          <p:nvSpPr>
            <p:cNvPr id="66" name="Google Shape;66;p6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dk2"/>
                </a:gs>
                <a:gs pos="100000">
                  <a:srgbClr val="12161A"/>
                </a:gs>
              </a:gsLst>
              <a:lin ang="5400000" scaled="0"/>
            </a:gradFill>
            <a:ln>
              <a:noFill/>
            </a:ln>
          </p:spPr>
        </p:sp>
        <p:sp>
          <p:nvSpPr>
            <p:cNvPr id="68" name="Google Shape;68;p6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12161A"/>
                </a:gs>
              </a:gsLst>
              <a:lin ang="5400000" scaled="0"/>
            </a:gradFill>
            <a:ln>
              <a:noFill/>
            </a:ln>
          </p:spPr>
        </p:sp>
        <p:sp>
          <p:nvSpPr>
            <p:cNvPr id="69" name="Google Shape;69;p6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dk2"/>
                </a:gs>
                <a:gs pos="100000">
                  <a:srgbClr val="12161A"/>
                </a:gs>
              </a:gsLst>
              <a:lin ang="5400000" scaled="0"/>
            </a:gradFill>
            <a:ln>
              <a:noFill/>
            </a:ln>
          </p:spPr>
        </p:sp>
        <p:sp>
          <p:nvSpPr>
            <p:cNvPr id="72" name="Google Shape;72;p6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dk2"/>
                </a:gs>
                <a:gs pos="100000">
                  <a:srgbClr val="12161A"/>
                </a:gs>
              </a:gsLst>
              <a:lin ang="5400000" scaled="0"/>
            </a:gradFill>
            <a:ln>
              <a:noFill/>
            </a:ln>
          </p:spPr>
        </p:sp>
        <p:sp>
          <p:nvSpPr>
            <p:cNvPr id="74" name="Google Shape;74;p6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dk2"/>
                </a:gs>
                <a:gs pos="100000">
                  <a:srgbClr val="12161A"/>
                </a:gs>
              </a:gsLst>
              <a:lin ang="5400000" scaled="0"/>
            </a:gradFill>
            <a:ln>
              <a:noFill/>
            </a:ln>
          </p:spPr>
        </p:sp>
        <p:sp>
          <p:nvSpPr>
            <p:cNvPr id="77" name="Google Shape;77;p6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dk2"/>
                </a:gs>
                <a:gs pos="100000">
                  <a:srgbClr val="12161A"/>
                </a:gs>
              </a:gsLst>
              <a:lin ang="5400000" scaled="0"/>
            </a:gradFill>
            <a:ln>
              <a:noFill/>
            </a:ln>
          </p:spPr>
        </p:sp>
        <p:sp>
          <p:nvSpPr>
            <p:cNvPr id="80" name="Google Shape;80;p6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dk2"/>
                </a:gs>
                <a:gs pos="100000">
                  <a:srgbClr val="12161A"/>
                </a:gs>
              </a:gsLst>
              <a:lin ang="5400000" scaled="0"/>
            </a:gradFill>
            <a:ln>
              <a:noFill/>
            </a:ln>
          </p:spPr>
        </p:sp>
        <p:sp>
          <p:nvSpPr>
            <p:cNvPr id="82" name="Google Shape;82;p6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dk2"/>
                </a:gs>
                <a:gs pos="100000">
                  <a:srgbClr val="12161A"/>
                </a:gs>
              </a:gsLst>
              <a:lin ang="5400000" scaled="0"/>
            </a:gradFill>
            <a:ln>
              <a:noFill/>
            </a:ln>
          </p:spPr>
        </p:sp>
        <p:sp>
          <p:nvSpPr>
            <p:cNvPr id="84" name="Google Shape;84;p6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dk2"/>
                </a:gs>
                <a:gs pos="100000">
                  <a:srgbClr val="12161A"/>
                </a:gs>
              </a:gsLst>
              <a:lin ang="5400000" scaled="0"/>
            </a:gradFill>
            <a:ln>
              <a:noFill/>
            </a:ln>
          </p:spPr>
        </p:sp>
        <p:sp>
          <p:nvSpPr>
            <p:cNvPr id="86" name="Google Shape;86;p6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2"/>
            <p:cNvSpPr/>
            <p:nvPr/>
          </p:nvSpPr>
          <p:spPr>
            <a:xfrm>
              <a:off x="642938" y="6610350"/>
              <a:ext cx="23813" cy="242888"/>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dk2"/>
                </a:gs>
                <a:gs pos="100000">
                  <a:srgbClr val="12161A"/>
                </a:gs>
              </a:gsLst>
              <a:lin ang="5400000" scaled="0"/>
            </a:gradFill>
            <a:ln>
              <a:noFill/>
            </a:ln>
          </p:spPr>
        </p:sp>
        <p:sp>
          <p:nvSpPr>
            <p:cNvPr id="90" name="Google Shape;90;p6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dk2"/>
                </a:gs>
                <a:gs pos="100000">
                  <a:srgbClr val="12161A"/>
                </a:gs>
              </a:gsLst>
              <a:lin ang="5400000" scaled="0"/>
            </a:gradFill>
            <a:ln>
              <a:noFill/>
            </a:ln>
          </p:spPr>
        </p:sp>
        <p:sp>
          <p:nvSpPr>
            <p:cNvPr id="91" name="Google Shape;91;p6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dk2"/>
                </a:gs>
                <a:gs pos="100000">
                  <a:srgbClr val="12161A"/>
                </a:gs>
              </a:gsLst>
              <a:lin ang="5400000" scaled="0"/>
            </a:gradFill>
            <a:ln>
              <a:noFill/>
            </a:ln>
          </p:spPr>
        </p:sp>
        <p:sp>
          <p:nvSpPr>
            <p:cNvPr id="93" name="Google Shape;93;p6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12161A"/>
                </a:gs>
              </a:gsLst>
              <a:lin ang="5400000" scaled="0"/>
            </a:gradFill>
            <a:ln>
              <a:noFill/>
            </a:ln>
          </p:spPr>
        </p:sp>
        <p:sp>
          <p:nvSpPr>
            <p:cNvPr id="94" name="Google Shape;94;p6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dk2"/>
                </a:gs>
                <a:gs pos="100000">
                  <a:srgbClr val="12161A"/>
                </a:gs>
              </a:gsLst>
              <a:lin ang="5400000" scaled="0"/>
            </a:gradFill>
            <a:ln>
              <a:noFill/>
            </a:ln>
          </p:spPr>
        </p:sp>
        <p:sp>
          <p:nvSpPr>
            <p:cNvPr id="96" name="Google Shape;96;p6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dk2"/>
                </a:gs>
                <a:gs pos="100000">
                  <a:srgbClr val="12161A"/>
                </a:gs>
              </a:gsLst>
              <a:lin ang="5400000" scaled="0"/>
            </a:gradFill>
            <a:ln>
              <a:noFill/>
            </a:ln>
          </p:spPr>
        </p:sp>
        <p:sp>
          <p:nvSpPr>
            <p:cNvPr id="98" name="Google Shape;98;p6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2"/>
            <p:cNvSpPr/>
            <p:nvPr/>
          </p:nvSpPr>
          <p:spPr>
            <a:xfrm>
              <a:off x="1228725" y="4662488"/>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dk2"/>
                </a:gs>
                <a:gs pos="100000">
                  <a:srgbClr val="12161A"/>
                </a:gs>
              </a:gsLst>
              <a:lin ang="5400000" scaled="0"/>
            </a:gradFill>
            <a:ln>
              <a:noFill/>
            </a:ln>
          </p:spPr>
        </p:sp>
        <p:sp>
          <p:nvSpPr>
            <p:cNvPr id="101" name="Google Shape;101;p6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dk2"/>
                </a:gs>
                <a:gs pos="100000">
                  <a:srgbClr val="12161A"/>
                </a:gs>
              </a:gsLst>
              <a:lin ang="5400000" scaled="0"/>
            </a:gradFill>
            <a:ln>
              <a:noFill/>
            </a:ln>
          </p:spPr>
        </p:sp>
        <p:sp>
          <p:nvSpPr>
            <p:cNvPr id="103" name="Google Shape;103;p6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dk2"/>
                </a:gs>
                <a:gs pos="100000">
                  <a:srgbClr val="12161A"/>
                </a:gs>
              </a:gsLst>
              <a:lin ang="5400000" scaled="0"/>
            </a:gradFill>
            <a:ln>
              <a:noFill/>
            </a:ln>
          </p:spPr>
        </p:sp>
        <p:sp>
          <p:nvSpPr>
            <p:cNvPr id="106" name="Google Shape;106;p6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12161A"/>
                </a:gs>
              </a:gsLst>
              <a:lin ang="5400000" scaled="0"/>
            </a:gradFill>
            <a:ln>
              <a:noFill/>
            </a:ln>
          </p:spPr>
        </p:sp>
        <p:sp>
          <p:nvSpPr>
            <p:cNvPr id="107" name="Google Shape;107;p6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dk2"/>
                </a:gs>
                <a:gs pos="100000">
                  <a:srgbClr val="12161A"/>
                </a:gs>
              </a:gsLst>
              <a:lin ang="5400000" scaled="0"/>
            </a:gradFill>
            <a:ln>
              <a:noFill/>
            </a:ln>
          </p:spPr>
        </p:sp>
        <p:sp>
          <p:nvSpPr>
            <p:cNvPr id="110" name="Google Shape;110;p6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dk2"/>
                </a:gs>
                <a:gs pos="100000">
                  <a:srgbClr val="12161A"/>
                </a:gs>
              </a:gsLst>
              <a:lin ang="5400000" scaled="0"/>
            </a:gradFill>
            <a:ln>
              <a:noFill/>
            </a:ln>
          </p:spPr>
        </p:sp>
        <p:sp>
          <p:nvSpPr>
            <p:cNvPr id="112" name="Google Shape;112;p6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6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6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2"/>
              </a:buClr>
              <a:buSzPts val="2500"/>
              <a:buNone/>
              <a:defRPr sz="2000" cap="none">
                <a:solidFill>
                  <a:schemeClr val="dk2"/>
                </a:solidFill>
              </a:defRPr>
            </a:lvl1pPr>
            <a:lvl2pPr lvl="1" algn="ctr">
              <a:lnSpc>
                <a:spcPct val="120000"/>
              </a:lnSpc>
              <a:spcBef>
                <a:spcPts val="500"/>
              </a:spcBef>
              <a:spcAft>
                <a:spcPts val="0"/>
              </a:spcAft>
              <a:buClr>
                <a:schemeClr val="dk1"/>
              </a:buClr>
              <a:buSzPts val="2500"/>
              <a:buNone/>
              <a:defRPr sz="2000"/>
            </a:lvl2pPr>
            <a:lvl3pPr lvl="2" algn="ctr">
              <a:lnSpc>
                <a:spcPct val="120000"/>
              </a:lnSpc>
              <a:spcBef>
                <a:spcPts val="500"/>
              </a:spcBef>
              <a:spcAft>
                <a:spcPts val="0"/>
              </a:spcAft>
              <a:buClr>
                <a:schemeClr val="dk1"/>
              </a:buClr>
              <a:buSzPts val="2250"/>
              <a:buNone/>
              <a:defRPr sz="1800"/>
            </a:lvl3pPr>
            <a:lvl4pPr lvl="3" algn="ctr">
              <a:lnSpc>
                <a:spcPct val="120000"/>
              </a:lnSpc>
              <a:spcBef>
                <a:spcPts val="500"/>
              </a:spcBef>
              <a:spcAft>
                <a:spcPts val="0"/>
              </a:spcAft>
              <a:buClr>
                <a:schemeClr val="dk1"/>
              </a:buClr>
              <a:buSzPts val="2000"/>
              <a:buNone/>
              <a:defRPr sz="1600"/>
            </a:lvl4pPr>
            <a:lvl5pPr lvl="4" algn="ctr">
              <a:lnSpc>
                <a:spcPct val="120000"/>
              </a:lnSpc>
              <a:spcBef>
                <a:spcPts val="500"/>
              </a:spcBef>
              <a:spcAft>
                <a:spcPts val="0"/>
              </a:spcAft>
              <a:buClr>
                <a:schemeClr val="dk1"/>
              </a:buClr>
              <a:buSzPts val="2000"/>
              <a:buNone/>
              <a:defRPr sz="1600"/>
            </a:lvl5pPr>
            <a:lvl6pPr lvl="5" algn="ctr">
              <a:lnSpc>
                <a:spcPct val="120000"/>
              </a:lnSpc>
              <a:spcBef>
                <a:spcPts val="500"/>
              </a:spcBef>
              <a:spcAft>
                <a:spcPts val="0"/>
              </a:spcAft>
              <a:buClr>
                <a:schemeClr val="dk1"/>
              </a:buClr>
              <a:buSzPts val="2000"/>
              <a:buNone/>
              <a:defRPr sz="1600"/>
            </a:lvl6pPr>
            <a:lvl7pPr lvl="6" algn="ctr">
              <a:lnSpc>
                <a:spcPct val="120000"/>
              </a:lnSpc>
              <a:spcBef>
                <a:spcPts val="500"/>
              </a:spcBef>
              <a:spcAft>
                <a:spcPts val="0"/>
              </a:spcAft>
              <a:buClr>
                <a:schemeClr val="dk1"/>
              </a:buClr>
              <a:buSzPts val="2000"/>
              <a:buNone/>
              <a:defRPr sz="1600"/>
            </a:lvl7pPr>
            <a:lvl8pPr lvl="7" algn="ctr">
              <a:lnSpc>
                <a:spcPct val="120000"/>
              </a:lnSpc>
              <a:spcBef>
                <a:spcPts val="500"/>
              </a:spcBef>
              <a:spcAft>
                <a:spcPts val="0"/>
              </a:spcAft>
              <a:buClr>
                <a:schemeClr val="dk1"/>
              </a:buClr>
              <a:buSzPts val="2000"/>
              <a:buNone/>
              <a:defRPr sz="1600"/>
            </a:lvl8pPr>
            <a:lvl9pPr lvl="8" algn="ctr">
              <a:lnSpc>
                <a:spcPct val="120000"/>
              </a:lnSpc>
              <a:spcBef>
                <a:spcPts val="500"/>
              </a:spcBef>
              <a:spcAft>
                <a:spcPts val="0"/>
              </a:spcAft>
              <a:buClr>
                <a:schemeClr val="dk1"/>
              </a:buClr>
              <a:buSzPts val="2000"/>
              <a:buNone/>
              <a:defRPr sz="1600"/>
            </a:lvl9pPr>
          </a:lstStyle>
          <a:p>
            <a:endParaRPr/>
          </a:p>
        </p:txBody>
      </p:sp>
      <p:sp>
        <p:nvSpPr>
          <p:cNvPr id="115" name="Google Shape;115;p6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0"/>
        <p:cNvGrpSpPr/>
        <p:nvPr/>
      </p:nvGrpSpPr>
      <p:grpSpPr>
        <a:xfrm>
          <a:off x="0" y="0"/>
          <a:ext cx="0" cy="0"/>
          <a:chOff x="0" y="0"/>
          <a:chExt cx="0" cy="0"/>
        </a:xfrm>
      </p:grpSpPr>
      <p:sp>
        <p:nvSpPr>
          <p:cNvPr id="271" name="Google Shape;271;p70"/>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70"/>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73" name="Google Shape;273;p70"/>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74" name="Google Shape;274;p7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7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7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7"/>
        <p:cNvGrpSpPr/>
        <p:nvPr/>
      </p:nvGrpSpPr>
      <p:grpSpPr>
        <a:xfrm>
          <a:off x="0" y="0"/>
          <a:ext cx="0" cy="0"/>
          <a:chOff x="0" y="0"/>
          <a:chExt cx="0" cy="0"/>
        </a:xfrm>
      </p:grpSpPr>
      <p:sp>
        <p:nvSpPr>
          <p:cNvPr id="278" name="Google Shape;278;p71"/>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71"/>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80" name="Google Shape;280;p71"/>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81" name="Google Shape;281;p7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7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7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84"/>
        <p:cNvGrpSpPr/>
        <p:nvPr/>
      </p:nvGrpSpPr>
      <p:grpSpPr>
        <a:xfrm>
          <a:off x="0" y="0"/>
          <a:ext cx="0" cy="0"/>
          <a:chOff x="0" y="0"/>
          <a:chExt cx="0" cy="0"/>
        </a:xfrm>
      </p:grpSpPr>
      <p:sp>
        <p:nvSpPr>
          <p:cNvPr id="285" name="Google Shape;285;p72"/>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72"/>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87" name="Google Shape;287;p72"/>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88" name="Google Shape;288;p7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7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7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91"/>
        <p:cNvGrpSpPr/>
        <p:nvPr/>
      </p:nvGrpSpPr>
      <p:grpSpPr>
        <a:xfrm>
          <a:off x="0" y="0"/>
          <a:ext cx="0" cy="0"/>
          <a:chOff x="0" y="0"/>
          <a:chExt cx="0" cy="0"/>
        </a:xfrm>
      </p:grpSpPr>
      <p:sp>
        <p:nvSpPr>
          <p:cNvPr id="292" name="Google Shape;292;p73"/>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73"/>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94" name="Google Shape;294;p73"/>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95" name="Google Shape;295;p7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7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7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8" name="Google Shape;298;p73"/>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299" name="Google Shape;299;p73"/>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00"/>
        <p:cNvGrpSpPr/>
        <p:nvPr/>
      </p:nvGrpSpPr>
      <p:grpSpPr>
        <a:xfrm>
          <a:off x="0" y="0"/>
          <a:ext cx="0" cy="0"/>
          <a:chOff x="0" y="0"/>
          <a:chExt cx="0" cy="0"/>
        </a:xfrm>
      </p:grpSpPr>
      <p:sp>
        <p:nvSpPr>
          <p:cNvPr id="301" name="Google Shape;301;p74"/>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74"/>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303" name="Google Shape;303;p7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7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7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06"/>
        <p:cNvGrpSpPr/>
        <p:nvPr/>
      </p:nvGrpSpPr>
      <p:grpSpPr>
        <a:xfrm>
          <a:off x="0" y="0"/>
          <a:ext cx="0" cy="0"/>
          <a:chOff x="0" y="0"/>
          <a:chExt cx="0" cy="0"/>
        </a:xfrm>
      </p:grpSpPr>
      <p:sp>
        <p:nvSpPr>
          <p:cNvPr id="307" name="Google Shape;307;p7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7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09" name="Google Shape;309;p7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10" name="Google Shape;310;p7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11" name="Google Shape;311;p7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12" name="Google Shape;312;p7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13" name="Google Shape;313;p7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14" name="Google Shape;314;p7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7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7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17"/>
        <p:cNvGrpSpPr/>
        <p:nvPr/>
      </p:nvGrpSpPr>
      <p:grpSpPr>
        <a:xfrm>
          <a:off x="0" y="0"/>
          <a:ext cx="0" cy="0"/>
          <a:chOff x="0" y="0"/>
          <a:chExt cx="0" cy="0"/>
        </a:xfrm>
      </p:grpSpPr>
      <p:sp>
        <p:nvSpPr>
          <p:cNvPr id="318" name="Google Shape;318;p7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7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20" name="Google Shape;320;p7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21" name="Google Shape;321;p7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22" name="Google Shape;322;p7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23" name="Google Shape;323;p7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24" name="Google Shape;324;p7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25" name="Google Shape;325;p7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26" name="Google Shape;326;p7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27" name="Google Shape;327;p7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28" name="Google Shape;328;p7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7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7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1"/>
        <p:cNvGrpSpPr/>
        <p:nvPr/>
      </p:nvGrpSpPr>
      <p:grpSpPr>
        <a:xfrm>
          <a:off x="0" y="0"/>
          <a:ext cx="0" cy="0"/>
          <a:chOff x="0" y="0"/>
          <a:chExt cx="0" cy="0"/>
        </a:xfrm>
      </p:grpSpPr>
      <p:sp>
        <p:nvSpPr>
          <p:cNvPr id="332" name="Google Shape;332;p7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3" name="Google Shape;333;p7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34" name="Google Shape;334;p7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7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7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7"/>
        <p:cNvGrpSpPr/>
        <p:nvPr/>
      </p:nvGrpSpPr>
      <p:grpSpPr>
        <a:xfrm>
          <a:off x="0" y="0"/>
          <a:ext cx="0" cy="0"/>
          <a:chOff x="0" y="0"/>
          <a:chExt cx="0" cy="0"/>
        </a:xfrm>
      </p:grpSpPr>
      <p:sp>
        <p:nvSpPr>
          <p:cNvPr id="338" name="Google Shape;338;p7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7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40" name="Google Shape;340;p7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7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7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131878-877B-CC4D-941C-154C37B5FC49}" type="datetimeFigureOut">
              <a:rPr lang="en-US" smtClean="0"/>
              <a:t>10/29/24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9933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6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6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8" name="Google Shape;168;p6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6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6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95649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31878-877B-CC4D-941C-154C37B5FC49}" type="datetimeFigureOut">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051181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74425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131878-877B-CC4D-941C-154C37B5FC49}" type="datetimeFigureOut">
              <a:rPr lang="en-US" smtClean="0"/>
              <a:t>10/29/24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4148156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131878-877B-CC4D-941C-154C37B5FC49}" type="datetimeFigureOut">
              <a:rPr lang="en-US" smtClean="0"/>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31553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31878-877B-CC4D-941C-154C37B5FC49}" type="datetimeFigureOut">
              <a:rPr lang="en-US" smtClean="0"/>
              <a:t>10/29/24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442522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213406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9765944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669565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25773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sp>
        <p:nvSpPr>
          <p:cNvPr id="172" name="Google Shape;172;p64"/>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64"/>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74" name="Google Shape;174;p6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6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6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4166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46479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890649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599743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0581543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13774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7"/>
        <p:cNvGrpSpPr/>
        <p:nvPr/>
      </p:nvGrpSpPr>
      <p:grpSpPr>
        <a:xfrm>
          <a:off x="0" y="0"/>
          <a:ext cx="0" cy="0"/>
          <a:chOff x="0" y="0"/>
          <a:chExt cx="0" cy="0"/>
        </a:xfrm>
      </p:grpSpPr>
      <p:sp>
        <p:nvSpPr>
          <p:cNvPr id="178" name="Google Shape;178;p65"/>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65"/>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0" name="Google Shape;180;p6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6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6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3"/>
        <p:cNvGrpSpPr/>
        <p:nvPr/>
      </p:nvGrpSpPr>
      <p:grpSpPr>
        <a:xfrm>
          <a:off x="0" y="0"/>
          <a:ext cx="0" cy="0"/>
          <a:chOff x="0" y="0"/>
          <a:chExt cx="0" cy="0"/>
        </a:xfrm>
      </p:grpSpPr>
      <p:pic>
        <p:nvPicPr>
          <p:cNvPr id="184" name="Google Shape;184;p61"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185" name="Google Shape;185;p61"/>
          <p:cNvGrpSpPr/>
          <p:nvPr/>
        </p:nvGrpSpPr>
        <p:grpSpPr>
          <a:xfrm>
            <a:off x="0" y="0"/>
            <a:ext cx="2305051" cy="6858001"/>
            <a:chOff x="0" y="0"/>
            <a:chExt cx="2305051" cy="6858001"/>
          </a:xfrm>
        </p:grpSpPr>
        <p:sp>
          <p:nvSpPr>
            <p:cNvPr id="186" name="Google Shape;186;p61"/>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1"/>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1"/>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1"/>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1"/>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1"/>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192" name="Google Shape;192;p61"/>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193" name="Google Shape;193;p61"/>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1"/>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195" name="Google Shape;195;p61"/>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96" name="Google Shape;196;p61"/>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1"/>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1"/>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199" name="Google Shape;199;p61"/>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1"/>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201" name="Google Shape;201;p61"/>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1"/>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1"/>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204" name="Google Shape;204;p61"/>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1"/>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1"/>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207" name="Google Shape;207;p61"/>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1"/>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209" name="Google Shape;209;p61"/>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1"/>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211" name="Google Shape;211;p61"/>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1"/>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213" name="Google Shape;213;p61"/>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1"/>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1"/>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1"/>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217" name="Google Shape;217;p61"/>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218" name="Google Shape;218;p61"/>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1"/>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220" name="Google Shape;220;p61"/>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21" name="Google Shape;221;p61"/>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1"/>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223" name="Google Shape;223;p61"/>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1"/>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225" name="Google Shape;225;p61"/>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1"/>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1"/>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228" name="Google Shape;228;p61"/>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1"/>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230" name="Google Shape;230;p61"/>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1"/>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1"/>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233" name="Google Shape;233;p61"/>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234" name="Google Shape;234;p61"/>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1"/>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1"/>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237" name="Google Shape;237;p61"/>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1"/>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239" name="Google Shape;239;p61"/>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6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6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242" name="Google Shape;242;p61"/>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61"/>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61"/>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5"/>
        <p:cNvGrpSpPr/>
        <p:nvPr/>
      </p:nvGrpSpPr>
      <p:grpSpPr>
        <a:xfrm>
          <a:off x="0" y="0"/>
          <a:ext cx="0" cy="0"/>
          <a:chOff x="0" y="0"/>
          <a:chExt cx="0" cy="0"/>
        </a:xfrm>
      </p:grpSpPr>
      <p:sp>
        <p:nvSpPr>
          <p:cNvPr id="246" name="Google Shape;246;p6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66"/>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48" name="Google Shape;248;p66"/>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49" name="Google Shape;249;p6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6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6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2"/>
        <p:cNvGrpSpPr/>
        <p:nvPr/>
      </p:nvGrpSpPr>
      <p:grpSpPr>
        <a:xfrm>
          <a:off x="0" y="0"/>
          <a:ext cx="0" cy="0"/>
          <a:chOff x="0" y="0"/>
          <a:chExt cx="0" cy="0"/>
        </a:xfrm>
      </p:grpSpPr>
      <p:sp>
        <p:nvSpPr>
          <p:cNvPr id="253" name="Google Shape;253;p67"/>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67"/>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55" name="Google Shape;255;p67"/>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56" name="Google Shape;256;p67"/>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57" name="Google Shape;257;p67"/>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58" name="Google Shape;258;p6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6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6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1"/>
        <p:cNvGrpSpPr/>
        <p:nvPr/>
      </p:nvGrpSpPr>
      <p:grpSpPr>
        <a:xfrm>
          <a:off x="0" y="0"/>
          <a:ext cx="0" cy="0"/>
          <a:chOff x="0" y="0"/>
          <a:chExt cx="0" cy="0"/>
        </a:xfrm>
      </p:grpSpPr>
      <p:sp>
        <p:nvSpPr>
          <p:cNvPr id="262" name="Google Shape;262;p6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6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6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6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6"/>
        <p:cNvGrpSpPr/>
        <p:nvPr/>
      </p:nvGrpSpPr>
      <p:grpSpPr>
        <a:xfrm>
          <a:off x="0" y="0"/>
          <a:ext cx="0" cy="0"/>
          <a:chOff x="0" y="0"/>
          <a:chExt cx="0" cy="0"/>
        </a:xfrm>
      </p:grpSpPr>
      <p:sp>
        <p:nvSpPr>
          <p:cNvPr id="267" name="Google Shape;267;p6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6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6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3.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6.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pic>
        <p:nvPicPr>
          <p:cNvPr id="10" name="Google Shape;10;p60"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11" name="Google Shape;11;p60"/>
          <p:cNvGrpSpPr/>
          <p:nvPr/>
        </p:nvGrpSpPr>
        <p:grpSpPr>
          <a:xfrm>
            <a:off x="-14288" y="0"/>
            <a:ext cx="12053888" cy="6858001"/>
            <a:chOff x="-14288" y="0"/>
            <a:chExt cx="12053888" cy="6858001"/>
          </a:xfrm>
        </p:grpSpPr>
        <p:grpSp>
          <p:nvGrpSpPr>
            <p:cNvPr id="12" name="Google Shape;12;p60"/>
            <p:cNvGrpSpPr/>
            <p:nvPr/>
          </p:nvGrpSpPr>
          <p:grpSpPr>
            <a:xfrm>
              <a:off x="-14288" y="0"/>
              <a:ext cx="1220788" cy="6858001"/>
              <a:chOff x="-14288" y="0"/>
              <a:chExt cx="1220788" cy="6858001"/>
            </a:xfrm>
          </p:grpSpPr>
          <p:sp>
            <p:nvSpPr>
              <p:cNvPr id="13" name="Google Shape;13;p60"/>
              <p:cNvSpPr/>
              <p:nvPr/>
            </p:nvSpPr>
            <p:spPr>
              <a:xfrm>
                <a:off x="114300" y="4763"/>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6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6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6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12161A"/>
                  </a:gs>
                </a:gsLst>
                <a:lin ang="5400000" scaled="0"/>
              </a:gradFill>
              <a:ln>
                <a:noFill/>
              </a:ln>
            </p:spPr>
          </p:sp>
          <p:sp>
            <p:nvSpPr>
              <p:cNvPr id="17" name="Google Shape;17;p6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6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12161A"/>
                  </a:gs>
                </a:gsLst>
                <a:lin ang="5400000" scaled="0"/>
              </a:gradFill>
              <a:ln>
                <a:noFill/>
              </a:ln>
            </p:spPr>
          </p:sp>
          <p:sp>
            <p:nvSpPr>
              <p:cNvPr id="19" name="Google Shape;19;p6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12161A"/>
                  </a:gs>
                </a:gsLst>
                <a:lin ang="5400000" scaled="0"/>
              </a:gradFill>
              <a:ln>
                <a:noFill/>
              </a:ln>
            </p:spPr>
          </p:sp>
          <p:sp>
            <p:nvSpPr>
              <p:cNvPr id="20" name="Google Shape;20;p6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6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6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12161A"/>
                  </a:gs>
                </a:gsLst>
                <a:lin ang="5400000" scaled="0"/>
              </a:gradFill>
              <a:ln>
                <a:noFill/>
              </a:ln>
            </p:spPr>
          </p:sp>
          <p:sp>
            <p:nvSpPr>
              <p:cNvPr id="23" name="Google Shape;23;p6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60"/>
              <p:cNvCxnSpPr/>
              <p:nvPr/>
            </p:nvCxnSpPr>
            <p:spPr>
              <a:xfrm>
                <a:off x="-4763" y="9525"/>
                <a:ext cx="0" cy="0"/>
              </a:xfrm>
              <a:prstGeom prst="straightConnector1">
                <a:avLst/>
              </a:prstGeom>
              <a:gradFill>
                <a:gsLst>
                  <a:gs pos="0">
                    <a:schemeClr val="dk2"/>
                  </a:gs>
                  <a:gs pos="100000">
                    <a:srgbClr val="12161A"/>
                  </a:gs>
                </a:gsLst>
                <a:lin ang="5400000" scaled="0"/>
              </a:gradFill>
              <a:ln w="9525" cap="flat" cmpd="sng">
                <a:solidFill>
                  <a:srgbClr val="FFFFFF"/>
                </a:solidFill>
                <a:prstDash val="solid"/>
                <a:miter lim="800000"/>
                <a:headEnd type="none" w="med" len="med"/>
                <a:tailEnd type="none" w="med" len="med"/>
              </a:ln>
            </p:spPr>
          </p:cxnSp>
          <p:sp>
            <p:nvSpPr>
              <p:cNvPr id="25" name="Google Shape;25;p6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12161A"/>
                  </a:gs>
                </a:gsLst>
                <a:lin ang="5400000" scaled="0"/>
              </a:gradFill>
              <a:ln>
                <a:noFill/>
              </a:ln>
            </p:spPr>
          </p:sp>
          <p:sp>
            <p:nvSpPr>
              <p:cNvPr id="26" name="Google Shape;26;p6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12161A"/>
                  </a:gs>
                </a:gsLst>
                <a:lin ang="5400000" scaled="0"/>
              </a:gradFill>
              <a:ln>
                <a:noFill/>
              </a:ln>
            </p:spPr>
          </p:sp>
          <p:sp>
            <p:nvSpPr>
              <p:cNvPr id="27" name="Google Shape;27;p6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12161A"/>
                  </a:gs>
                </a:gsLst>
                <a:lin ang="5400000" scaled="0"/>
              </a:gradFill>
              <a:ln>
                <a:noFill/>
              </a:ln>
            </p:spPr>
          </p:sp>
          <p:sp>
            <p:nvSpPr>
              <p:cNvPr id="28" name="Google Shape;28;p6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0"/>
              <p:cNvSpPr/>
              <p:nvPr/>
            </p:nvSpPr>
            <p:spPr>
              <a:xfrm>
                <a:off x="133350" y="4662488"/>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12161A"/>
                  </a:gs>
                </a:gsLst>
                <a:lin ang="5400000" scaled="0"/>
              </a:gradFill>
              <a:ln>
                <a:noFill/>
              </a:ln>
            </p:spPr>
          </p:sp>
          <p:sp>
            <p:nvSpPr>
              <p:cNvPr id="31" name="Google Shape;31;p6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12161A"/>
                  </a:gs>
                </a:gsLst>
                <a:lin ang="5400000" scaled="0"/>
              </a:gradFill>
              <a:ln>
                <a:noFill/>
              </a:ln>
            </p:spPr>
          </p:sp>
          <p:sp>
            <p:nvSpPr>
              <p:cNvPr id="33" name="Google Shape;33;p6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12161A"/>
                  </a:gs>
                </a:gsLst>
                <a:lin ang="5400000" scaled="0"/>
              </a:gradFill>
              <a:ln>
                <a:noFill/>
              </a:ln>
            </p:spPr>
          </p:sp>
          <p:sp>
            <p:nvSpPr>
              <p:cNvPr id="35" name="Google Shape;35;p6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12161A"/>
                  </a:gs>
                </a:gsLst>
                <a:lin ang="5400000" scaled="0"/>
              </a:gradFill>
              <a:ln>
                <a:noFill/>
              </a:ln>
            </p:spPr>
          </p:sp>
          <p:sp>
            <p:nvSpPr>
              <p:cNvPr id="36" name="Google Shape;36;p6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12161A"/>
                  </a:gs>
                </a:gsLst>
                <a:lin ang="5400000" scaled="0"/>
              </a:gradFill>
              <a:ln>
                <a:noFill/>
              </a:ln>
            </p:spPr>
          </p:sp>
          <p:sp>
            <p:nvSpPr>
              <p:cNvPr id="39" name="Google Shape;39;p6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60"/>
            <p:cNvGrpSpPr/>
            <p:nvPr/>
          </p:nvGrpSpPr>
          <p:grpSpPr>
            <a:xfrm>
              <a:off x="11364912" y="0"/>
              <a:ext cx="674688" cy="6848476"/>
              <a:chOff x="11364912" y="0"/>
              <a:chExt cx="674688" cy="6848476"/>
            </a:xfrm>
          </p:grpSpPr>
          <p:sp>
            <p:nvSpPr>
              <p:cNvPr id="41" name="Google Shape;41;p6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dk2"/>
                  </a:gs>
                  <a:gs pos="100000">
                    <a:srgbClr val="12161A"/>
                  </a:gs>
                </a:gsLst>
                <a:lin ang="5400000" scaled="0"/>
              </a:gradFill>
              <a:ln>
                <a:noFill/>
              </a:ln>
            </p:spPr>
          </p:sp>
          <p:sp>
            <p:nvSpPr>
              <p:cNvPr id="42" name="Google Shape;42;p6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dk2"/>
                  </a:gs>
                  <a:gs pos="100000">
                    <a:srgbClr val="12161A"/>
                  </a:gs>
                </a:gsLst>
                <a:lin ang="5400000" scaled="0"/>
              </a:gradFill>
              <a:ln>
                <a:noFill/>
              </a:ln>
            </p:spPr>
          </p:sp>
          <p:sp>
            <p:nvSpPr>
              <p:cNvPr id="45" name="Google Shape;45;p6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dk2"/>
                  </a:gs>
                  <a:gs pos="100000">
                    <a:srgbClr val="12161A"/>
                  </a:gs>
                </a:gsLst>
                <a:lin ang="5400000" scaled="0"/>
              </a:gradFill>
              <a:ln>
                <a:noFill/>
              </a:ln>
            </p:spPr>
          </p:sp>
          <p:sp>
            <p:nvSpPr>
              <p:cNvPr id="47" name="Google Shape;47;p6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dk2"/>
                  </a:gs>
                  <a:gs pos="100000">
                    <a:srgbClr val="12161A"/>
                  </a:gs>
                </a:gsLst>
                <a:lin ang="5400000" scaled="0"/>
              </a:gradFill>
              <a:ln>
                <a:noFill/>
              </a:ln>
            </p:spPr>
          </p:sp>
          <p:sp>
            <p:nvSpPr>
              <p:cNvPr id="49" name="Google Shape;49;p6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0"/>
              <p:cNvSpPr/>
              <p:nvPr/>
            </p:nvSpPr>
            <p:spPr>
              <a:xfrm>
                <a:off x="11939587" y="6596063"/>
                <a:ext cx="23813" cy="252413"/>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6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6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3" name="Google Shape;53;p6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4" name="Google Shape;54;p6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5" name="Google Shape;55;p6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18"/>
        <p:cNvGrpSpPr/>
        <p:nvPr/>
      </p:nvGrpSpPr>
      <p:grpSpPr>
        <a:xfrm>
          <a:off x="0" y="0"/>
          <a:ext cx="0" cy="0"/>
          <a:chOff x="0" y="0"/>
          <a:chExt cx="0" cy="0"/>
        </a:xfrm>
      </p:grpSpPr>
      <p:pic>
        <p:nvPicPr>
          <p:cNvPr id="119" name="Google Shape;119;p59"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20" name="Google Shape;120;p59"/>
          <p:cNvGrpSpPr/>
          <p:nvPr/>
        </p:nvGrpSpPr>
        <p:grpSpPr>
          <a:xfrm>
            <a:off x="-14288" y="0"/>
            <a:ext cx="12053888" cy="6858001"/>
            <a:chOff x="-14288" y="0"/>
            <a:chExt cx="12053888" cy="6858001"/>
          </a:xfrm>
        </p:grpSpPr>
        <p:grpSp>
          <p:nvGrpSpPr>
            <p:cNvPr id="121" name="Google Shape;121;p59"/>
            <p:cNvGrpSpPr/>
            <p:nvPr/>
          </p:nvGrpSpPr>
          <p:grpSpPr>
            <a:xfrm>
              <a:off x="-14288" y="0"/>
              <a:ext cx="1220788" cy="6858001"/>
              <a:chOff x="-14288" y="0"/>
              <a:chExt cx="1220788" cy="6858001"/>
            </a:xfrm>
          </p:grpSpPr>
          <p:sp>
            <p:nvSpPr>
              <p:cNvPr id="122" name="Google Shape;122;p59"/>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26" name="Google Shape;126;p5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28" name="Google Shape;128;p5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29" name="Google Shape;129;p5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32" name="Google Shape;132;p5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59"/>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med" len="med"/>
                <a:tailEnd type="none" w="med" len="med"/>
              </a:ln>
            </p:spPr>
          </p:cxnSp>
          <p:sp>
            <p:nvSpPr>
              <p:cNvPr id="134" name="Google Shape;134;p5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135" name="Google Shape;135;p5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136" name="Google Shape;136;p5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137" name="Google Shape;137;p5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9"/>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140" name="Google Shape;140;p5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142" name="Google Shape;142;p5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144" name="Google Shape;144;p5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45" name="Google Shape;145;p5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148" name="Google Shape;148;p5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59"/>
            <p:cNvGrpSpPr/>
            <p:nvPr/>
          </p:nvGrpSpPr>
          <p:grpSpPr>
            <a:xfrm>
              <a:off x="11364912" y="0"/>
              <a:ext cx="674688" cy="6848476"/>
              <a:chOff x="11364912" y="0"/>
              <a:chExt cx="674688" cy="6848476"/>
            </a:xfrm>
          </p:grpSpPr>
          <p:sp>
            <p:nvSpPr>
              <p:cNvPr id="150" name="Google Shape;150;p5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151" name="Google Shape;151;p5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154" name="Google Shape;154;p5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156" name="Google Shape;156;p5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158" name="Google Shape;158;p5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9"/>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0" name="Google Shape;160;p5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1" name="Google Shape;161;p5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2" name="Google Shape;162;p5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3" name="Google Shape;163;p5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4" name="Google Shape;164;p5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u="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u="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u="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u="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u="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u="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u="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u="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u="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131878-877B-CC4D-941C-154C37B5FC49}" type="datetimeFigureOut">
              <a:rPr lang="en-US" smtClean="0"/>
              <a:t>10/29/24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4E1087-390E-644C-9E4B-B1801D4279C9}" type="slidenum">
              <a:rPr lang="en-US" smtClean="0"/>
              <a:t>‹#›</a:t>
            </a:fld>
            <a:endParaRPr lang="en-US"/>
          </a:p>
        </p:txBody>
      </p:sp>
    </p:spTree>
    <p:extLst>
      <p:ext uri="{BB962C8B-B14F-4D97-AF65-F5344CB8AC3E}">
        <p14:creationId xmlns:p14="http://schemas.microsoft.com/office/powerpoint/2010/main" val="417144224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ttack.mitre.org/matrices/enterprise/cloud/iaa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6A6A6"/>
            </a:gs>
          </a:gsLst>
          <a:lin ang="5040000" scaled="0"/>
        </a:gradFill>
        <a:effectLst/>
      </p:bgPr>
    </p:bg>
    <p:spTree>
      <p:nvGrpSpPr>
        <p:cNvPr id="1" name="Shape 346"/>
        <p:cNvGrpSpPr/>
        <p:nvPr/>
      </p:nvGrpSpPr>
      <p:grpSpPr>
        <a:xfrm>
          <a:off x="0" y="0"/>
          <a:ext cx="0" cy="0"/>
          <a:chOff x="0" y="0"/>
          <a:chExt cx="0" cy="0"/>
        </a:xfrm>
      </p:grpSpPr>
      <p:grpSp>
        <p:nvGrpSpPr>
          <p:cNvPr id="347" name="Google Shape;347;p1"/>
          <p:cNvGrpSpPr/>
          <p:nvPr/>
        </p:nvGrpSpPr>
        <p:grpSpPr>
          <a:xfrm>
            <a:off x="0" y="-1"/>
            <a:ext cx="12192003" cy="6858001"/>
            <a:chOff x="0" y="-1"/>
            <a:chExt cx="12192003" cy="6858001"/>
          </a:xfrm>
        </p:grpSpPr>
        <p:sp>
          <p:nvSpPr>
            <p:cNvPr id="348" name="Google Shape;348;p1"/>
            <p:cNvSpPr/>
            <p:nvPr/>
          </p:nvSpPr>
          <p:spPr>
            <a:xfrm>
              <a:off x="1" y="-1"/>
              <a:ext cx="12192000" cy="6858000"/>
            </a:xfrm>
            <a:prstGeom prst="rect">
              <a:avLst/>
            </a:prstGeom>
            <a:gradFill>
              <a:gsLst>
                <a:gs pos="0">
                  <a:schemeClr val="lt1"/>
                </a:gs>
                <a:gs pos="100000">
                  <a:srgbClr val="A6A6A6"/>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349" name="Google Shape;349;p1"/>
            <p:cNvPicPr preferRelativeResize="0"/>
            <p:nvPr/>
          </p:nvPicPr>
          <p:blipFill rotWithShape="1">
            <a:blip r:embed="rId3">
              <a:alphaModFix amt="30000"/>
            </a:blip>
            <a:srcRect/>
            <a:stretch/>
          </p:blipFill>
          <p:spPr>
            <a:xfrm>
              <a:off x="0" y="-1"/>
              <a:ext cx="12192003" cy="6858001"/>
            </a:xfrm>
            <a:prstGeom prst="rect">
              <a:avLst/>
            </a:prstGeom>
            <a:noFill/>
            <a:ln>
              <a:noFill/>
            </a:ln>
          </p:spPr>
        </p:pic>
      </p:grpSp>
      <p:sp>
        <p:nvSpPr>
          <p:cNvPr id="350" name="Google Shape;350;p1"/>
          <p:cNvSpPr/>
          <p:nvPr/>
        </p:nvSpPr>
        <p:spPr>
          <a:xfrm>
            <a:off x="2582333" y="2235200"/>
            <a:ext cx="7027334" cy="2396067"/>
          </a:xfrm>
          <a:prstGeom prst="round2DiagRect">
            <a:avLst>
              <a:gd name="adj1" fmla="val 9246"/>
              <a:gd name="adj2" fmla="val 0"/>
            </a:avLst>
          </a:prstGeom>
          <a:solidFill>
            <a:srgbClr val="000000">
              <a:alpha val="80000"/>
            </a:srgbClr>
          </a:solidFill>
          <a:ln w="19050" cap="sq" cmpd="sng">
            <a:solidFill>
              <a:schemeClr val="dk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351" name="Google Shape;351;p1"/>
          <p:cNvGrpSpPr/>
          <p:nvPr/>
        </p:nvGrpSpPr>
        <p:grpSpPr>
          <a:xfrm>
            <a:off x="605895" y="2900097"/>
            <a:ext cx="10982062" cy="1211524"/>
            <a:chOff x="605895" y="2900097"/>
            <a:chExt cx="10982062" cy="1211524"/>
          </a:xfrm>
        </p:grpSpPr>
        <p:sp>
          <p:nvSpPr>
            <p:cNvPr id="352" name="Google Shape;352;p1"/>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3" name="Google Shape;353;p1"/>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4" name="Google Shape;354;p1"/>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5" name="Google Shape;355;p1"/>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6" name="Google Shape;356;p1"/>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7" name="Google Shape;357;p1"/>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8" name="Google Shape;358;p1"/>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59" name="Google Shape;359;p1"/>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0" name="Google Shape;360;p1"/>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1" name="Google Shape;361;p1"/>
            <p:cNvSpPr/>
            <p:nvPr/>
          </p:nvSpPr>
          <p:spPr>
            <a:xfrm rot="5400000">
              <a:off x="9721056" y="3284272"/>
              <a:ext cx="23813" cy="252413"/>
            </a:xfrm>
            <a:prstGeom prst="rect">
              <a:avLst/>
            </a:pr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2" name="Google Shape;362;p1"/>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3" name="Google Shape;363;p1"/>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4" name="Google Shape;364;p1"/>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5" name="Google Shape;365;p1"/>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6" name="Google Shape;366;p1"/>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7" name="Google Shape;367;p1"/>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8" name="Google Shape;368;p1"/>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69" name="Google Shape;369;p1"/>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70" name="Google Shape;370;p1"/>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sp>
          <p:nvSpPr>
            <p:cNvPr id="371" name="Google Shape;371;p1"/>
            <p:cNvSpPr/>
            <p:nvPr/>
          </p:nvSpPr>
          <p:spPr>
            <a:xfrm rot="-5400000" flipH="1">
              <a:off x="2448983" y="3436672"/>
              <a:ext cx="23813" cy="252413"/>
            </a:xfrm>
            <a:prstGeom prst="rect">
              <a:avLst/>
            </a:prstGeom>
            <a:solidFill>
              <a:schemeClr val="dk2">
                <a:alpha val="60000"/>
              </a:schemeClr>
            </a:solidFill>
            <a:ln>
              <a:noFill/>
            </a:ln>
            <a:effectLst>
              <a:outerShdw blurRad="50800" dist="38100" dir="2700000" algn="tl" rotWithShape="0">
                <a:srgbClr val="000000">
                  <a:alpha val="5764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wentieth Century"/>
                <a:ea typeface="Twentieth Century"/>
                <a:cs typeface="Twentieth Century"/>
                <a:sym typeface="Twentieth Century"/>
              </a:endParaRPr>
            </a:p>
          </p:txBody>
        </p:sp>
      </p:grpSp>
      <p:sp>
        <p:nvSpPr>
          <p:cNvPr id="372" name="Google Shape;372;p1"/>
          <p:cNvSpPr txBox="1">
            <a:spLocks noGrp="1"/>
          </p:cNvSpPr>
          <p:nvPr>
            <p:ph type="ctrTitle"/>
          </p:nvPr>
        </p:nvSpPr>
        <p:spPr>
          <a:xfrm>
            <a:off x="2667000" y="2328334"/>
            <a:ext cx="6858000" cy="136789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Twentieth Century"/>
              <a:buNone/>
            </a:pPr>
            <a:r>
              <a:rPr lang="en-US">
                <a:solidFill>
                  <a:srgbClr val="FFFFFF"/>
                </a:solidFill>
              </a:rPr>
              <a:t>MIS 547</a:t>
            </a:r>
            <a:endParaRPr/>
          </a:p>
        </p:txBody>
      </p:sp>
      <p:sp>
        <p:nvSpPr>
          <p:cNvPr id="373" name="Google Shape;373;p1"/>
          <p:cNvSpPr txBox="1">
            <a:spLocks noGrp="1"/>
          </p:cNvSpPr>
          <p:nvPr>
            <p:ph type="subTitle" idx="1"/>
          </p:nvPr>
        </p:nvSpPr>
        <p:spPr>
          <a:xfrm>
            <a:off x="2667001" y="3602038"/>
            <a:ext cx="6857999" cy="953029"/>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2"/>
              </a:buClr>
              <a:buSzPts val="2500"/>
              <a:buNone/>
            </a:pPr>
            <a:r>
              <a:rPr lang="en-US">
                <a:solidFill>
                  <a:schemeClr val="lt2"/>
                </a:solidFill>
              </a:rPr>
              <a:t>CLOUD COMPUTING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373">
                                            <p:txEl>
                                              <p:pRg st="0" end="0"/>
                                            </p:txEl>
                                          </p:spTgt>
                                        </p:tgtEl>
                                        <p:attrNameLst>
                                          <p:attrName>style.visibility</p:attrName>
                                        </p:attrNameLst>
                                      </p:cBhvr>
                                      <p:to>
                                        <p:strVal val="visible"/>
                                      </p:to>
                                    </p:set>
                                    <p:animEffect transition="in" filter="fade">
                                      <p:cBhvr>
                                        <p:cTn id="7" dur="400"/>
                                        <p:tgtEl>
                                          <p:spTgt spid="373">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4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sp>
        <p:nvSpPr>
          <p:cNvPr id="505" name="Google Shape;505;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DATA BREACH: CAPITAL ONE</a:t>
            </a:r>
            <a:endParaRPr dirty="0"/>
          </a:p>
        </p:txBody>
      </p:sp>
      <p:grpSp>
        <p:nvGrpSpPr>
          <p:cNvPr id="506" name="Google Shape;506;p8"/>
          <p:cNvGrpSpPr/>
          <p:nvPr/>
        </p:nvGrpSpPr>
        <p:grpSpPr>
          <a:xfrm>
            <a:off x="435429" y="2097088"/>
            <a:ext cx="11506200" cy="4064226"/>
            <a:chOff x="0" y="379"/>
            <a:chExt cx="9905998" cy="3141962"/>
          </a:xfrm>
        </p:grpSpPr>
        <p:sp>
          <p:nvSpPr>
            <p:cNvPr id="507" name="Google Shape;507;p8"/>
            <p:cNvSpPr/>
            <p:nvPr/>
          </p:nvSpPr>
          <p:spPr>
            <a:xfrm rot="5400000">
              <a:off x="-177238" y="177617"/>
              <a:ext cx="1181589" cy="827112"/>
            </a:xfrm>
            <a:prstGeom prst="chevron">
              <a:avLst>
                <a:gd name="adj" fmla="val 50000"/>
              </a:avLst>
            </a:prstGeom>
            <a:gradFill>
              <a:gsLst>
                <a:gs pos="0">
                  <a:srgbClr val="69C4E4"/>
                </a:gs>
                <a:gs pos="100000">
                  <a:srgbClr val="35ABD3"/>
                </a:gs>
              </a:gsLst>
              <a:lin ang="5400000" scaled="0"/>
            </a:gradFill>
            <a:ln w="952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txBox="1"/>
            <p:nvPr/>
          </p:nvSpPr>
          <p:spPr>
            <a:xfrm>
              <a:off x="1" y="413934"/>
              <a:ext cx="827112" cy="354477"/>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Twentieth Century"/>
                <a:buNone/>
              </a:pPr>
              <a:r>
                <a:rPr lang="en-US" sz="2300">
                  <a:solidFill>
                    <a:schemeClr val="lt1"/>
                  </a:solidFill>
                  <a:latin typeface="Twentieth Century"/>
                  <a:ea typeface="Twentieth Century"/>
                  <a:cs typeface="Twentieth Century"/>
                  <a:sym typeface="Twentieth Century"/>
                </a:rPr>
                <a:t>How</a:t>
              </a:r>
              <a:endParaRPr/>
            </a:p>
          </p:txBody>
        </p:sp>
        <p:sp>
          <p:nvSpPr>
            <p:cNvPr id="509" name="Google Shape;509;p8"/>
            <p:cNvSpPr/>
            <p:nvPr/>
          </p:nvSpPr>
          <p:spPr>
            <a:xfrm rot="5400000">
              <a:off x="4982539" y="-4155047"/>
              <a:ext cx="768033" cy="9078887"/>
            </a:xfrm>
            <a:prstGeom prst="round2SameRect">
              <a:avLst>
                <a:gd name="adj1" fmla="val 16667"/>
                <a:gd name="adj2" fmla="val 0"/>
              </a:avLst>
            </a:prstGeom>
            <a:solidFill>
              <a:schemeClr val="lt1">
                <a:alpha val="89803"/>
              </a:schemeClr>
            </a:solidFill>
            <a:ln w="952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txBox="1"/>
            <p:nvPr/>
          </p:nvSpPr>
          <p:spPr>
            <a:xfrm>
              <a:off x="827112" y="37872"/>
              <a:ext cx="9041395" cy="693049"/>
            </a:xfrm>
            <a:prstGeom prst="rect">
              <a:avLst/>
            </a:prstGeom>
            <a:solidFill>
              <a:schemeClr val="tx1"/>
            </a:solid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lt1"/>
                </a:buClr>
                <a:buSzPts val="1800"/>
                <a:buFont typeface="Twentieth Century"/>
                <a:buChar char="•"/>
              </a:pPr>
              <a:r>
                <a:rPr lang="en-US" sz="1800" b="0" i="0" u="none" strike="noStrike" cap="none" dirty="0">
                  <a:solidFill>
                    <a:schemeClr val="lt1"/>
                  </a:solidFill>
                  <a:latin typeface="Twentieth Century"/>
                  <a:ea typeface="Twentieth Century"/>
                  <a:cs typeface="Twentieth Century"/>
                  <a:sym typeface="Twentieth Century"/>
                </a:rPr>
                <a:t>Web application compromised; IAM credentials gained</a:t>
              </a:r>
              <a:endParaRPr dirty="0"/>
            </a:p>
          </p:txBody>
        </p:sp>
        <p:sp>
          <p:nvSpPr>
            <p:cNvPr id="511" name="Google Shape;511;p8"/>
            <p:cNvSpPr/>
            <p:nvPr/>
          </p:nvSpPr>
          <p:spPr>
            <a:xfrm rot="5400000">
              <a:off x="-177238" y="1157804"/>
              <a:ext cx="1181589" cy="827112"/>
            </a:xfrm>
            <a:prstGeom prst="chevron">
              <a:avLst>
                <a:gd name="adj" fmla="val 50000"/>
              </a:avLst>
            </a:prstGeom>
            <a:gradFill>
              <a:gsLst>
                <a:gs pos="0">
                  <a:srgbClr val="AB73D5"/>
                </a:gs>
                <a:gs pos="100000">
                  <a:srgbClr val="8E45C1"/>
                </a:gs>
              </a:gsLst>
              <a:lin ang="5400000" scaled="0"/>
            </a:gra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txBox="1"/>
            <p:nvPr/>
          </p:nvSpPr>
          <p:spPr>
            <a:xfrm>
              <a:off x="1" y="1394121"/>
              <a:ext cx="827112" cy="354477"/>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Twentieth Century"/>
                <a:buNone/>
              </a:pPr>
              <a:r>
                <a:rPr lang="en-US" sz="2300">
                  <a:solidFill>
                    <a:schemeClr val="lt1"/>
                  </a:solidFill>
                  <a:latin typeface="Twentieth Century"/>
                  <a:ea typeface="Twentieth Century"/>
                  <a:cs typeface="Twentieth Century"/>
                  <a:sym typeface="Twentieth Century"/>
                </a:rPr>
                <a:t>What</a:t>
              </a:r>
              <a:endParaRPr/>
            </a:p>
          </p:txBody>
        </p:sp>
        <p:sp>
          <p:nvSpPr>
            <p:cNvPr id="513" name="Google Shape;513;p8"/>
            <p:cNvSpPr/>
            <p:nvPr/>
          </p:nvSpPr>
          <p:spPr>
            <a:xfrm rot="5400000">
              <a:off x="4982539" y="-3174861"/>
              <a:ext cx="768033" cy="9078887"/>
            </a:xfrm>
            <a:prstGeom prst="round2SameRect">
              <a:avLst>
                <a:gd name="adj1" fmla="val 16667"/>
                <a:gd name="adj2" fmla="val 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txBox="1"/>
            <p:nvPr/>
          </p:nvSpPr>
          <p:spPr>
            <a:xfrm>
              <a:off x="827112" y="1018058"/>
              <a:ext cx="9041395" cy="693049"/>
            </a:xfrm>
            <a:prstGeom prst="rect">
              <a:avLst/>
            </a:prstGeom>
            <a:solidFill>
              <a:schemeClr val="tx1"/>
            </a:solid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lt1"/>
                </a:buClr>
                <a:buSzPts val="1800"/>
                <a:buFont typeface="Twentieth Century"/>
                <a:buChar char="•"/>
              </a:pPr>
              <a:r>
                <a:rPr lang="en-US" sz="1800" b="0" i="0" u="none" strike="noStrike" cap="none" dirty="0">
                  <a:solidFill>
                    <a:schemeClr val="lt1"/>
                  </a:solidFill>
                  <a:latin typeface="Twentieth Century"/>
                  <a:ea typeface="Twentieth Century"/>
                  <a:cs typeface="Twentieth Century"/>
                  <a:sym typeface="Twentieth Century"/>
                </a:rPr>
                <a:t>106M customer accounts exfiltrated, data included credit card customer status reports, names, addresses, zip codes, date of birth, income, credit scores, credit limits, social security numbers</a:t>
              </a:r>
              <a:endParaRPr dirty="0"/>
            </a:p>
          </p:txBody>
        </p:sp>
        <p:sp>
          <p:nvSpPr>
            <p:cNvPr id="515" name="Google Shape;515;p8"/>
            <p:cNvSpPr/>
            <p:nvPr/>
          </p:nvSpPr>
          <p:spPr>
            <a:xfrm rot="5400000">
              <a:off x="-177238" y="2137990"/>
              <a:ext cx="1181589" cy="827112"/>
            </a:xfrm>
            <a:prstGeom prst="chevron">
              <a:avLst>
                <a:gd name="adj" fmla="val 50000"/>
              </a:avLst>
            </a:prstGeom>
            <a:gradFill>
              <a:gsLst>
                <a:gs pos="0">
                  <a:srgbClr val="DC6989"/>
                </a:gs>
                <a:gs pos="100000">
                  <a:srgbClr val="CA3563"/>
                </a:gs>
              </a:gsLst>
              <a:lin ang="5400000" scaled="0"/>
            </a:gradFill>
            <a:ln w="952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txBox="1"/>
            <p:nvPr/>
          </p:nvSpPr>
          <p:spPr>
            <a:xfrm>
              <a:off x="1" y="2374307"/>
              <a:ext cx="827112" cy="354477"/>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Twentieth Century"/>
                <a:buNone/>
              </a:pPr>
              <a:r>
                <a:rPr lang="en-US" sz="2300">
                  <a:solidFill>
                    <a:schemeClr val="lt1"/>
                  </a:solidFill>
                  <a:latin typeface="Twentieth Century"/>
                  <a:ea typeface="Twentieth Century"/>
                  <a:cs typeface="Twentieth Century"/>
                  <a:sym typeface="Twentieth Century"/>
                </a:rPr>
                <a:t>Impact</a:t>
              </a:r>
              <a:endParaRPr/>
            </a:p>
          </p:txBody>
        </p:sp>
        <p:sp>
          <p:nvSpPr>
            <p:cNvPr id="517" name="Google Shape;517;p8"/>
            <p:cNvSpPr/>
            <p:nvPr/>
          </p:nvSpPr>
          <p:spPr>
            <a:xfrm rot="5400000">
              <a:off x="4982539" y="-2194675"/>
              <a:ext cx="768033" cy="9078887"/>
            </a:xfrm>
            <a:prstGeom prst="round2SameRect">
              <a:avLst>
                <a:gd name="adj1" fmla="val 16667"/>
                <a:gd name="adj2" fmla="val 0"/>
              </a:avLst>
            </a:prstGeom>
            <a:solidFill>
              <a:schemeClr val="lt1">
                <a:alpha val="89803"/>
              </a:schemeClr>
            </a:solidFill>
            <a:ln w="952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txBox="1"/>
            <p:nvPr/>
          </p:nvSpPr>
          <p:spPr>
            <a:xfrm>
              <a:off x="827112" y="1998244"/>
              <a:ext cx="9041395" cy="693049"/>
            </a:xfrm>
            <a:prstGeom prst="rect">
              <a:avLst/>
            </a:prstGeom>
            <a:solidFill>
              <a:schemeClr val="tx1"/>
            </a:solidFill>
            <a:ln>
              <a:noFill/>
            </a:ln>
          </p:spPr>
          <p:txBody>
            <a:bodyPr spcFirstLastPara="1" wrap="square" lIns="128000" tIns="11425" rIns="11425" bIns="11425" anchor="ctr" anchorCtr="0">
              <a:noAutofit/>
            </a:bodyPr>
            <a:lstStyle/>
            <a:p>
              <a:pPr marL="171450" marR="0" lvl="1" indent="-171450" algn="l" rtl="0">
                <a:lnSpc>
                  <a:spcPct val="90000"/>
                </a:lnSpc>
                <a:spcBef>
                  <a:spcPts val="0"/>
                </a:spcBef>
                <a:spcAft>
                  <a:spcPts val="0"/>
                </a:spcAft>
                <a:buClr>
                  <a:schemeClr val="lt1"/>
                </a:buClr>
                <a:buSzPts val="1800"/>
                <a:buFont typeface="Twentieth Century"/>
                <a:buChar char="•"/>
              </a:pPr>
              <a:r>
                <a:rPr lang="en-US" sz="1800" b="0" i="0" u="none" strike="noStrike" cap="none" dirty="0">
                  <a:solidFill>
                    <a:schemeClr val="lt1"/>
                  </a:solidFill>
                  <a:latin typeface="Twentieth Century"/>
                  <a:ea typeface="Twentieth Century"/>
                  <a:cs typeface="Twentieth Century"/>
                  <a:sym typeface="Twentieth Century"/>
                </a:rPr>
                <a:t>6.9% stock price drop, regulatory fines, $80M settlement for credit monitoring</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E5B67"/>
            </a:gs>
            <a:gs pos="100000">
              <a:srgbClr val="151924"/>
            </a:gs>
          </a:gsLst>
          <a:lin ang="5040000" scaled="0"/>
        </a:gradFill>
        <a:effectLst/>
      </p:bgPr>
    </p:bg>
    <p:spTree>
      <p:nvGrpSpPr>
        <p:cNvPr id="1" name="Shape 522"/>
        <p:cNvGrpSpPr/>
        <p:nvPr/>
      </p:nvGrpSpPr>
      <p:grpSpPr>
        <a:xfrm>
          <a:off x="0" y="0"/>
          <a:ext cx="0" cy="0"/>
          <a:chOff x="0" y="0"/>
          <a:chExt cx="0" cy="0"/>
        </a:xfrm>
      </p:grpSpPr>
      <p:sp>
        <p:nvSpPr>
          <p:cNvPr id="523" name="Google Shape;523;p9"/>
          <p:cNvSpPr/>
          <p:nvPr/>
        </p:nvSpPr>
        <p:spPr>
          <a:xfrm>
            <a:off x="25400" y="-14287"/>
            <a:ext cx="12192000" cy="6858000"/>
          </a:xfrm>
          <a:prstGeom prst="rect">
            <a:avLst/>
          </a:prstGeom>
          <a:gradFill>
            <a:gsLst>
              <a:gs pos="0">
                <a:srgbClr val="4E5B67"/>
              </a:gs>
              <a:gs pos="100000">
                <a:srgbClr val="151924"/>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524" name="Google Shape;524;p9"/>
          <p:cNvGrpSpPr/>
          <p:nvPr/>
        </p:nvGrpSpPr>
        <p:grpSpPr>
          <a:xfrm>
            <a:off x="-14288" y="0"/>
            <a:ext cx="1220788" cy="6858001"/>
            <a:chOff x="-14288" y="0"/>
            <a:chExt cx="1220788" cy="6858001"/>
          </a:xfrm>
        </p:grpSpPr>
        <p:sp>
          <p:nvSpPr>
            <p:cNvPr id="525" name="Google Shape;525;p9"/>
            <p:cNvSpPr/>
            <p:nvPr/>
          </p:nvSpPr>
          <p:spPr>
            <a:xfrm>
              <a:off x="114300" y="4763"/>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26" name="Google Shape;526;p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27" name="Google Shape;527;p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28" name="Google Shape;528;p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29" name="Google Shape;529;p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0" name="Google Shape;530;p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1" name="Google Shape;531;p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2" name="Google Shape;532;p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3" name="Google Shape;533;p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4" name="Google Shape;534;p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5" name="Google Shape;535;p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cxnSp>
          <p:nvCxnSpPr>
            <p:cNvPr id="536" name="Google Shape;536;p9"/>
            <p:cNvCxnSpPr/>
            <p:nvPr/>
          </p:nvCxnSpPr>
          <p:spPr>
            <a:xfrm>
              <a:off x="-4763" y="9525"/>
              <a:ext cx="0" cy="0"/>
            </a:xfrm>
            <a:prstGeom prst="straightConnector1">
              <a:avLst/>
            </a:prstGeom>
            <a:solidFill>
              <a:schemeClr val="lt1">
                <a:alpha val="60000"/>
              </a:schemeClr>
            </a:solidFill>
            <a:ln w="9525" cap="flat" cmpd="sng">
              <a:solidFill>
                <a:srgbClr val="FFFFFF"/>
              </a:solidFill>
              <a:prstDash val="solid"/>
              <a:miter lim="800000"/>
              <a:headEnd type="none" w="med" len="med"/>
              <a:tailEnd type="none" w="med" len="med"/>
            </a:ln>
          </p:spPr>
        </p:cxnSp>
        <p:sp>
          <p:nvSpPr>
            <p:cNvPr id="537" name="Google Shape;537;p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8" name="Google Shape;538;p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39" name="Google Shape;539;p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0" name="Google Shape;540;p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1" name="Google Shape;541;p9"/>
            <p:cNvSpPr/>
            <p:nvPr/>
          </p:nvSpPr>
          <p:spPr>
            <a:xfrm>
              <a:off x="133350" y="4662488"/>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2" name="Google Shape;542;p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3" name="Google Shape;543;p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4" name="Google Shape;544;p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5" name="Google Shape;545;p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6" name="Google Shape;546;p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7" name="Google Shape;547;p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8" name="Google Shape;548;p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49" name="Google Shape;549;p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0" name="Google Shape;550;p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1" name="Google Shape;551;p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
        <p:nvSpPr>
          <p:cNvPr id="552" name="Google Shape;552;p9"/>
          <p:cNvSpPr txBox="1">
            <a:spLocks noGrp="1"/>
          </p:cNvSpPr>
          <p:nvPr>
            <p:ph type="title"/>
          </p:nvPr>
        </p:nvSpPr>
        <p:spPr>
          <a:xfrm>
            <a:off x="1141413" y="1082673"/>
            <a:ext cx="2869416" cy="47085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Twentieth Century"/>
              <a:buNone/>
            </a:pPr>
            <a:r>
              <a:rPr lang="en-US" sz="4000"/>
              <a:t>ACCOUNT HIJACKING</a:t>
            </a:r>
            <a:endParaRPr/>
          </a:p>
        </p:txBody>
      </p:sp>
      <p:cxnSp>
        <p:nvCxnSpPr>
          <p:cNvPr id="553" name="Google Shape;553;p9"/>
          <p:cNvCxnSpPr/>
          <p:nvPr/>
        </p:nvCxnSpPr>
        <p:spPr>
          <a:xfrm>
            <a:off x="4654296" y="1454684"/>
            <a:ext cx="0" cy="3649129"/>
          </a:xfrm>
          <a:prstGeom prst="straightConnector1">
            <a:avLst/>
          </a:prstGeom>
          <a:noFill/>
          <a:ln w="25400" cap="flat" cmpd="sng">
            <a:solidFill>
              <a:schemeClr val="lt1">
                <a:alpha val="69803"/>
              </a:schemeClr>
            </a:solidFill>
            <a:prstDash val="solid"/>
            <a:round/>
            <a:headEnd type="none" w="sm" len="sm"/>
            <a:tailEnd type="none" w="sm" len="sm"/>
          </a:ln>
        </p:spPr>
      </p:cxnSp>
      <p:sp>
        <p:nvSpPr>
          <p:cNvPr id="554" name="Google Shape;554;p9"/>
          <p:cNvSpPr txBox="1">
            <a:spLocks noGrp="1"/>
          </p:cNvSpPr>
          <p:nvPr>
            <p:ph type="body" idx="1"/>
          </p:nvPr>
        </p:nvSpPr>
        <p:spPr>
          <a:xfrm>
            <a:off x="5297763" y="1082673"/>
            <a:ext cx="5751237" cy="4708528"/>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Clr>
                <a:schemeClr val="lt1"/>
              </a:buClr>
              <a:buSzPts val="2250"/>
              <a:buNone/>
            </a:pPr>
            <a:r>
              <a:rPr lang="en-US" sz="1800"/>
              <a:t>A threat in which malicious attackers gain access to and abuse accounts that are highly privileged or sensitive. The accounts with the highest risk are service accounts or subscription accounts. </a:t>
            </a:r>
            <a:endParaRPr/>
          </a:p>
          <a:p>
            <a:pPr marL="0" lvl="0" indent="0" algn="l" rtl="0">
              <a:lnSpc>
                <a:spcPct val="120000"/>
              </a:lnSpc>
              <a:spcBef>
                <a:spcPts val="1000"/>
              </a:spcBef>
              <a:spcAft>
                <a:spcPts val="0"/>
              </a:spcAft>
              <a:buClr>
                <a:schemeClr val="lt1"/>
              </a:buClr>
              <a:buSzPts val="2250"/>
              <a:buNone/>
            </a:pPr>
            <a:r>
              <a:rPr lang="en-US" sz="1800"/>
              <a:t>Access is gained through phishing attacks, exploitation of cloud systems, or stolen credentials. </a:t>
            </a:r>
            <a:endParaRPr/>
          </a:p>
          <a:p>
            <a:pPr marL="0" lvl="0" indent="0" algn="l" rtl="0">
              <a:lnSpc>
                <a:spcPct val="120000"/>
              </a:lnSpc>
              <a:spcBef>
                <a:spcPts val="1000"/>
              </a:spcBef>
              <a:spcAft>
                <a:spcPts val="0"/>
              </a:spcAft>
              <a:buClr>
                <a:schemeClr val="lt1"/>
              </a:buClr>
              <a:buSzPts val="2250"/>
              <a:buNone/>
            </a:pPr>
            <a:r>
              <a:rPr lang="en-US" sz="1800"/>
              <a:t>Account hijacking implies full compromise: control of the account, services, and data. </a:t>
            </a:r>
            <a:endParaRPr/>
          </a:p>
        </p:txBody>
      </p:sp>
      <p:grpSp>
        <p:nvGrpSpPr>
          <p:cNvPr id="555" name="Google Shape;555;p9"/>
          <p:cNvGrpSpPr/>
          <p:nvPr/>
        </p:nvGrpSpPr>
        <p:grpSpPr>
          <a:xfrm>
            <a:off x="11364912" y="0"/>
            <a:ext cx="674688" cy="6848476"/>
            <a:chOff x="11364912" y="0"/>
            <a:chExt cx="674688" cy="6848476"/>
          </a:xfrm>
        </p:grpSpPr>
        <p:sp>
          <p:nvSpPr>
            <p:cNvPr id="556" name="Google Shape;556;p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7" name="Google Shape;557;p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8" name="Google Shape;558;p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59" name="Google Shape;559;p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0" name="Google Shape;560;p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1" name="Google Shape;561;p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2" name="Google Shape;562;p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3" name="Google Shape;563;p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4" name="Google Shape;564;p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65" name="Google Shape;565;p9"/>
            <p:cNvSpPr/>
            <p:nvPr/>
          </p:nvSpPr>
          <p:spPr>
            <a:xfrm>
              <a:off x="11939587" y="6596063"/>
              <a:ext cx="23813" cy="252413"/>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ACCOUNT HIJACKING: TESLA</a:t>
            </a:r>
            <a:endParaRPr/>
          </a:p>
        </p:txBody>
      </p:sp>
      <p:grpSp>
        <p:nvGrpSpPr>
          <p:cNvPr id="571" name="Google Shape;571;p10"/>
          <p:cNvGrpSpPr/>
          <p:nvPr/>
        </p:nvGrpSpPr>
        <p:grpSpPr>
          <a:xfrm>
            <a:off x="250371" y="2002971"/>
            <a:ext cx="11397343" cy="4103915"/>
            <a:chOff x="1" y="514"/>
            <a:chExt cx="9905997" cy="3540684"/>
          </a:xfrm>
        </p:grpSpPr>
        <p:sp>
          <p:nvSpPr>
            <p:cNvPr id="572" name="Google Shape;572;p10"/>
            <p:cNvSpPr/>
            <p:nvPr/>
          </p:nvSpPr>
          <p:spPr>
            <a:xfrm rot="5400000">
              <a:off x="-196886" y="197401"/>
              <a:ext cx="1312578" cy="918805"/>
            </a:xfrm>
            <a:prstGeom prst="chevron">
              <a:avLst>
                <a:gd name="adj" fmla="val 50000"/>
              </a:avLst>
            </a:prstGeom>
            <a:solidFill>
              <a:srgbClr val="53BCDF"/>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txBox="1"/>
            <p:nvPr/>
          </p:nvSpPr>
          <p:spPr>
            <a:xfrm>
              <a:off x="1" y="459918"/>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How</a:t>
              </a:r>
              <a:endParaRPr/>
            </a:p>
          </p:txBody>
        </p:sp>
        <p:sp>
          <p:nvSpPr>
            <p:cNvPr id="574" name="Google Shape;574;p10"/>
            <p:cNvSpPr/>
            <p:nvPr/>
          </p:nvSpPr>
          <p:spPr>
            <a:xfrm rot="5400000">
              <a:off x="4985813" y="-4066493"/>
              <a:ext cx="853176" cy="8987193"/>
            </a:xfrm>
            <a:prstGeom prst="round2SameRect">
              <a:avLst>
                <a:gd name="adj1" fmla="val 16667"/>
                <a:gd name="adj2" fmla="val 0"/>
              </a:avLst>
            </a:prstGeom>
            <a:solidFill>
              <a:schemeClr val="lt1">
                <a:alpha val="89803"/>
              </a:schemeClr>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txBox="1"/>
            <p:nvPr/>
          </p:nvSpPr>
          <p:spPr>
            <a:xfrm>
              <a:off x="918805" y="42164"/>
              <a:ext cx="8945544" cy="769878"/>
            </a:xfrm>
            <a:prstGeom prst="rect">
              <a:avLst/>
            </a:prstGeom>
            <a:solidFill>
              <a:schemeClr val="tx1"/>
            </a:solidFill>
            <a:ln>
              <a:noFill/>
            </a:ln>
          </p:spPr>
          <p:txBody>
            <a:bodyPr spcFirstLastPara="1" wrap="square" lIns="135125" tIns="12050" rIns="12050" bIns="12050" anchor="ctr"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dirty="0">
                  <a:solidFill>
                    <a:schemeClr val="lt1"/>
                  </a:solidFill>
                  <a:latin typeface="Twentieth Century"/>
                  <a:ea typeface="Twentieth Century"/>
                  <a:cs typeface="Twentieth Century"/>
                  <a:sym typeface="Twentieth Century"/>
                </a:rPr>
                <a:t>External actors gained access to unsecured K8 admin interface, and through K8, gained further access to AWS S3 buckets containing non-public vehicle telemetry data.</a:t>
              </a:r>
              <a:endParaRPr dirty="0"/>
            </a:p>
          </p:txBody>
        </p:sp>
        <p:sp>
          <p:nvSpPr>
            <p:cNvPr id="576" name="Google Shape;576;p10"/>
            <p:cNvSpPr/>
            <p:nvPr/>
          </p:nvSpPr>
          <p:spPr>
            <a:xfrm rot="5400000">
              <a:off x="-196886" y="1311454"/>
              <a:ext cx="1312578" cy="918805"/>
            </a:xfrm>
            <a:prstGeom prst="chevron">
              <a:avLst>
                <a:gd name="adj" fmla="val 50000"/>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txBox="1"/>
            <p:nvPr/>
          </p:nvSpPr>
          <p:spPr>
            <a:xfrm>
              <a:off x="1" y="1573971"/>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What</a:t>
              </a:r>
              <a:endParaRPr/>
            </a:p>
          </p:txBody>
        </p:sp>
        <p:sp>
          <p:nvSpPr>
            <p:cNvPr id="578" name="Google Shape;578;p10"/>
            <p:cNvSpPr/>
            <p:nvPr/>
          </p:nvSpPr>
          <p:spPr>
            <a:xfrm rot="5400000">
              <a:off x="4985813" y="-2952441"/>
              <a:ext cx="853176" cy="8987193"/>
            </a:xfrm>
            <a:prstGeom prst="round2SameRect">
              <a:avLst>
                <a:gd name="adj1" fmla="val 16667"/>
                <a:gd name="adj2" fmla="val 0"/>
              </a:avLst>
            </a:prstGeom>
            <a:solidFill>
              <a:schemeClr val="lt1">
                <a:alpha val="89803"/>
              </a:schemeClr>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txBox="1"/>
            <p:nvPr/>
          </p:nvSpPr>
          <p:spPr>
            <a:xfrm>
              <a:off x="918805" y="1156216"/>
              <a:ext cx="8945544" cy="769878"/>
            </a:xfrm>
            <a:prstGeom prst="rect">
              <a:avLst/>
            </a:prstGeom>
            <a:solidFill>
              <a:schemeClr val="tx1"/>
            </a:solidFill>
            <a:ln>
              <a:noFill/>
            </a:ln>
          </p:spPr>
          <p:txBody>
            <a:bodyPr spcFirstLastPara="1" wrap="square" lIns="135125" tIns="12050" rIns="12050" bIns="12050" anchor="ctr"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dirty="0">
                  <a:solidFill>
                    <a:schemeClr val="lt1"/>
                  </a:solidFill>
                  <a:latin typeface="Twentieth Century"/>
                  <a:ea typeface="Twentieth Century"/>
                  <a:cs typeface="Twentieth Century"/>
                  <a:sym typeface="Twentieth Century"/>
                </a:rPr>
                <a:t>Attackers gained access to proprietary intellectual property, installed cryptocurrency mining scripts on core Tesla infrastructure</a:t>
              </a:r>
              <a:endParaRPr dirty="0"/>
            </a:p>
          </p:txBody>
        </p:sp>
        <p:sp>
          <p:nvSpPr>
            <p:cNvPr id="580" name="Google Shape;580;p10"/>
            <p:cNvSpPr/>
            <p:nvPr/>
          </p:nvSpPr>
          <p:spPr>
            <a:xfrm rot="5400000">
              <a:off x="-196886" y="2425507"/>
              <a:ext cx="1312578" cy="918805"/>
            </a:xfrm>
            <a:prstGeom prst="chevron">
              <a:avLst>
                <a:gd name="adj" fmla="val 50000"/>
              </a:avLst>
            </a:prstGeom>
            <a:solidFill>
              <a:srgbClr val="D6527A"/>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txBox="1"/>
            <p:nvPr/>
          </p:nvSpPr>
          <p:spPr>
            <a:xfrm>
              <a:off x="1" y="2688024"/>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Impact</a:t>
              </a:r>
              <a:endParaRPr/>
            </a:p>
          </p:txBody>
        </p:sp>
        <p:sp>
          <p:nvSpPr>
            <p:cNvPr id="582" name="Google Shape;582;p10"/>
            <p:cNvSpPr/>
            <p:nvPr/>
          </p:nvSpPr>
          <p:spPr>
            <a:xfrm rot="5400000">
              <a:off x="4985813" y="-1838388"/>
              <a:ext cx="853176" cy="8987193"/>
            </a:xfrm>
            <a:prstGeom prst="round2SameRect">
              <a:avLst>
                <a:gd name="adj1" fmla="val 16667"/>
                <a:gd name="adj2" fmla="val 0"/>
              </a:avLst>
            </a:prstGeom>
            <a:solidFill>
              <a:schemeClr val="lt1">
                <a:alpha val="89803"/>
              </a:schemeClr>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txBox="1"/>
            <p:nvPr/>
          </p:nvSpPr>
          <p:spPr>
            <a:xfrm>
              <a:off x="918805" y="2270269"/>
              <a:ext cx="8945544" cy="769878"/>
            </a:xfrm>
            <a:prstGeom prst="rect">
              <a:avLst/>
            </a:prstGeom>
            <a:solidFill>
              <a:schemeClr val="tx1"/>
            </a:solidFill>
            <a:ln>
              <a:noFill/>
            </a:ln>
          </p:spPr>
          <p:txBody>
            <a:bodyPr spcFirstLastPara="1" wrap="square" lIns="135125" tIns="12050" rIns="12050" bIns="12050" anchor="ctr"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a:solidFill>
                    <a:schemeClr val="lt1"/>
                  </a:solidFill>
                  <a:latin typeface="Twentieth Century"/>
                  <a:ea typeface="Twentieth Century"/>
                  <a:cs typeface="Twentieth Century"/>
                  <a:sym typeface="Twentieth Century"/>
                </a:rPr>
                <a:t>Increase in cloud computing costs, risk of selling IP to competitor</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E5B67"/>
            </a:gs>
            <a:gs pos="100000">
              <a:srgbClr val="151924"/>
            </a:gs>
          </a:gsLst>
          <a:lin ang="5040000" scaled="0"/>
        </a:gradFill>
        <a:effectLst/>
      </p:bgPr>
    </p:bg>
    <p:spTree>
      <p:nvGrpSpPr>
        <p:cNvPr id="1" name="Shape 587"/>
        <p:cNvGrpSpPr/>
        <p:nvPr/>
      </p:nvGrpSpPr>
      <p:grpSpPr>
        <a:xfrm>
          <a:off x="0" y="0"/>
          <a:ext cx="0" cy="0"/>
          <a:chOff x="0" y="0"/>
          <a:chExt cx="0" cy="0"/>
        </a:xfrm>
      </p:grpSpPr>
      <p:sp>
        <p:nvSpPr>
          <p:cNvPr id="588" name="Google Shape;588;p11"/>
          <p:cNvSpPr/>
          <p:nvPr/>
        </p:nvSpPr>
        <p:spPr>
          <a:xfrm>
            <a:off x="25400" y="-14287"/>
            <a:ext cx="12192000" cy="6858000"/>
          </a:xfrm>
          <a:prstGeom prst="rect">
            <a:avLst/>
          </a:prstGeom>
          <a:gradFill>
            <a:gsLst>
              <a:gs pos="0">
                <a:srgbClr val="4E5B67"/>
              </a:gs>
              <a:gs pos="100000">
                <a:srgbClr val="151924"/>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589" name="Google Shape;589;p11"/>
          <p:cNvGrpSpPr/>
          <p:nvPr/>
        </p:nvGrpSpPr>
        <p:grpSpPr>
          <a:xfrm>
            <a:off x="-14288" y="0"/>
            <a:ext cx="1220788" cy="6858001"/>
            <a:chOff x="-14288" y="0"/>
            <a:chExt cx="1220788" cy="6858001"/>
          </a:xfrm>
        </p:grpSpPr>
        <p:sp>
          <p:nvSpPr>
            <p:cNvPr id="590" name="Google Shape;590;p11"/>
            <p:cNvSpPr/>
            <p:nvPr/>
          </p:nvSpPr>
          <p:spPr>
            <a:xfrm>
              <a:off x="114300" y="4763"/>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1" name="Google Shape;591;p1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2" name="Google Shape;592;p1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3" name="Google Shape;593;p1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4" name="Google Shape;594;p1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5" name="Google Shape;595;p1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6" name="Google Shape;596;p1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7" name="Google Shape;597;p1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8" name="Google Shape;598;p1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99" name="Google Shape;599;p1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0" name="Google Shape;600;p1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cxnSp>
          <p:nvCxnSpPr>
            <p:cNvPr id="601" name="Google Shape;601;p11"/>
            <p:cNvCxnSpPr/>
            <p:nvPr/>
          </p:nvCxnSpPr>
          <p:spPr>
            <a:xfrm>
              <a:off x="-4763" y="9525"/>
              <a:ext cx="0" cy="0"/>
            </a:xfrm>
            <a:prstGeom prst="straightConnector1">
              <a:avLst/>
            </a:prstGeom>
            <a:solidFill>
              <a:schemeClr val="lt1">
                <a:alpha val="60000"/>
              </a:schemeClr>
            </a:solidFill>
            <a:ln w="9525" cap="flat" cmpd="sng">
              <a:solidFill>
                <a:srgbClr val="FFFFFF"/>
              </a:solidFill>
              <a:prstDash val="solid"/>
              <a:miter lim="800000"/>
              <a:headEnd type="none" w="med" len="med"/>
              <a:tailEnd type="none" w="med" len="med"/>
            </a:ln>
          </p:spPr>
        </p:cxnSp>
        <p:sp>
          <p:nvSpPr>
            <p:cNvPr id="602" name="Google Shape;602;p1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3" name="Google Shape;603;p1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4" name="Google Shape;604;p1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5" name="Google Shape;605;p1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6" name="Google Shape;606;p11"/>
            <p:cNvSpPr/>
            <p:nvPr/>
          </p:nvSpPr>
          <p:spPr>
            <a:xfrm>
              <a:off x="133350" y="4662488"/>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7" name="Google Shape;607;p1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8" name="Google Shape;608;p1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09" name="Google Shape;609;p1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0" name="Google Shape;610;p1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1" name="Google Shape;611;p1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2" name="Google Shape;612;p1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3" name="Google Shape;613;p1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4" name="Google Shape;614;p1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5" name="Google Shape;615;p1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16" name="Google Shape;616;p1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
        <p:nvSpPr>
          <p:cNvPr id="617" name="Google Shape;617;p11"/>
          <p:cNvSpPr txBox="1">
            <a:spLocks noGrp="1"/>
          </p:cNvSpPr>
          <p:nvPr>
            <p:ph type="title"/>
          </p:nvPr>
        </p:nvSpPr>
        <p:spPr>
          <a:xfrm>
            <a:off x="1141413" y="1082673"/>
            <a:ext cx="2869416" cy="47085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Twentieth Century"/>
              <a:buNone/>
            </a:pPr>
            <a:r>
              <a:rPr lang="en-US" sz="4000"/>
              <a:t>INSIDER THREAT</a:t>
            </a:r>
            <a:endParaRPr/>
          </a:p>
        </p:txBody>
      </p:sp>
      <p:cxnSp>
        <p:nvCxnSpPr>
          <p:cNvPr id="618" name="Google Shape;618;p11"/>
          <p:cNvCxnSpPr/>
          <p:nvPr/>
        </p:nvCxnSpPr>
        <p:spPr>
          <a:xfrm>
            <a:off x="4654296" y="1454684"/>
            <a:ext cx="0" cy="3649129"/>
          </a:xfrm>
          <a:prstGeom prst="straightConnector1">
            <a:avLst/>
          </a:prstGeom>
          <a:noFill/>
          <a:ln w="25400" cap="flat" cmpd="sng">
            <a:solidFill>
              <a:schemeClr val="lt1">
                <a:alpha val="69803"/>
              </a:schemeClr>
            </a:solidFill>
            <a:prstDash val="solid"/>
            <a:round/>
            <a:headEnd type="none" w="sm" len="sm"/>
            <a:tailEnd type="none" w="sm" len="sm"/>
          </a:ln>
        </p:spPr>
      </p:cxnSp>
      <p:sp>
        <p:nvSpPr>
          <p:cNvPr id="619" name="Google Shape;619;p11"/>
          <p:cNvSpPr txBox="1">
            <a:spLocks noGrp="1"/>
          </p:cNvSpPr>
          <p:nvPr>
            <p:ph type="body" idx="1"/>
          </p:nvPr>
        </p:nvSpPr>
        <p:spPr>
          <a:xfrm>
            <a:off x="5297763" y="1082673"/>
            <a:ext cx="5751237" cy="4708528"/>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Clr>
                <a:schemeClr val="lt1"/>
              </a:buClr>
              <a:buSzPts val="2250"/>
              <a:buNone/>
            </a:pPr>
            <a:r>
              <a:rPr lang="en-US" sz="1800"/>
              <a:t>The potential for an individual who has or had authorized access to an organization’s assets to use their access, either maliciously or unintentionally, to act in a way that could negatively affect the organization. </a:t>
            </a:r>
            <a:endParaRPr/>
          </a:p>
          <a:p>
            <a:pPr marL="0" lvl="0" indent="0" algn="l" rtl="0">
              <a:lnSpc>
                <a:spcPct val="120000"/>
              </a:lnSpc>
              <a:spcBef>
                <a:spcPts val="1000"/>
              </a:spcBef>
              <a:spcAft>
                <a:spcPts val="0"/>
              </a:spcAft>
              <a:buClr>
                <a:schemeClr val="lt1"/>
              </a:buClr>
              <a:buSzPts val="2250"/>
              <a:buNone/>
            </a:pPr>
            <a:r>
              <a:rPr lang="en-US" sz="1800"/>
              <a:t>Actors could be current or former employees, contractors, or other trusted business partners. </a:t>
            </a:r>
            <a:endParaRPr/>
          </a:p>
        </p:txBody>
      </p:sp>
      <p:grpSp>
        <p:nvGrpSpPr>
          <p:cNvPr id="620" name="Google Shape;620;p11"/>
          <p:cNvGrpSpPr/>
          <p:nvPr/>
        </p:nvGrpSpPr>
        <p:grpSpPr>
          <a:xfrm>
            <a:off x="11364912" y="0"/>
            <a:ext cx="674688" cy="6848476"/>
            <a:chOff x="11364912" y="0"/>
            <a:chExt cx="674688" cy="6848476"/>
          </a:xfrm>
        </p:grpSpPr>
        <p:sp>
          <p:nvSpPr>
            <p:cNvPr id="621" name="Google Shape;621;p1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2" name="Google Shape;622;p1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3" name="Google Shape;623;p1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4" name="Google Shape;624;p1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5" name="Google Shape;625;p1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6" name="Google Shape;626;p1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7" name="Google Shape;627;p1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8" name="Google Shape;628;p1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29" name="Google Shape;629;p1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30" name="Google Shape;630;p11"/>
            <p:cNvSpPr/>
            <p:nvPr/>
          </p:nvSpPr>
          <p:spPr>
            <a:xfrm>
              <a:off x="11939587" y="6596063"/>
              <a:ext cx="23813" cy="252413"/>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INSIDER THREAT: DOW JONES</a:t>
            </a:r>
            <a:endParaRPr/>
          </a:p>
        </p:txBody>
      </p:sp>
      <p:grpSp>
        <p:nvGrpSpPr>
          <p:cNvPr id="636" name="Google Shape;636;p12"/>
          <p:cNvGrpSpPr/>
          <p:nvPr/>
        </p:nvGrpSpPr>
        <p:grpSpPr>
          <a:xfrm>
            <a:off x="424543" y="1937657"/>
            <a:ext cx="10622867" cy="3853029"/>
            <a:chOff x="1" y="514"/>
            <a:chExt cx="9905997" cy="3540684"/>
          </a:xfrm>
        </p:grpSpPr>
        <p:sp>
          <p:nvSpPr>
            <p:cNvPr id="637" name="Google Shape;637;p12"/>
            <p:cNvSpPr/>
            <p:nvPr/>
          </p:nvSpPr>
          <p:spPr>
            <a:xfrm rot="5400000">
              <a:off x="-196886" y="197401"/>
              <a:ext cx="1312578" cy="918805"/>
            </a:xfrm>
            <a:prstGeom prst="chevron">
              <a:avLst>
                <a:gd name="adj" fmla="val 50000"/>
              </a:avLst>
            </a:prstGeom>
            <a:solidFill>
              <a:srgbClr val="53BCDF"/>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txBox="1"/>
            <p:nvPr/>
          </p:nvSpPr>
          <p:spPr>
            <a:xfrm>
              <a:off x="1" y="459918"/>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How</a:t>
              </a:r>
              <a:endParaRPr/>
            </a:p>
          </p:txBody>
        </p:sp>
        <p:sp>
          <p:nvSpPr>
            <p:cNvPr id="639" name="Google Shape;639;p12"/>
            <p:cNvSpPr/>
            <p:nvPr/>
          </p:nvSpPr>
          <p:spPr>
            <a:xfrm rot="5400000">
              <a:off x="4985813" y="-4066493"/>
              <a:ext cx="853176" cy="8987193"/>
            </a:xfrm>
            <a:prstGeom prst="round2SameRect">
              <a:avLst>
                <a:gd name="adj1" fmla="val 16667"/>
                <a:gd name="adj2" fmla="val 0"/>
              </a:avLst>
            </a:prstGeom>
            <a:solidFill>
              <a:schemeClr val="lt1">
                <a:alpha val="89803"/>
              </a:schemeClr>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2"/>
            <p:cNvSpPr txBox="1"/>
            <p:nvPr/>
          </p:nvSpPr>
          <p:spPr>
            <a:xfrm>
              <a:off x="918805" y="42164"/>
              <a:ext cx="8945544" cy="769878"/>
            </a:xfrm>
            <a:prstGeom prst="rect">
              <a:avLst/>
            </a:prstGeom>
            <a:solidFill>
              <a:schemeClr val="tx1"/>
            </a:solidFill>
            <a:ln>
              <a:noFill/>
            </a:ln>
          </p:spPr>
          <p:txBody>
            <a:bodyPr spcFirstLastPara="1" wrap="square" lIns="206225" tIns="18400" rIns="18400" bIns="18400" anchor="ctr" anchorCtr="0">
              <a:noAutofit/>
            </a:bodyPr>
            <a:lstStyle/>
            <a:p>
              <a:pPr marL="285750" marR="0" lvl="1" indent="-285750" algn="l" rtl="0">
                <a:lnSpc>
                  <a:spcPct val="90000"/>
                </a:lnSpc>
                <a:spcBef>
                  <a:spcPts val="0"/>
                </a:spcBef>
                <a:spcAft>
                  <a:spcPts val="0"/>
                </a:spcAft>
                <a:buClr>
                  <a:schemeClr val="lt1"/>
                </a:buClr>
                <a:buSzPts val="2900"/>
                <a:buFont typeface="Twentieth Century"/>
                <a:buChar char="•"/>
              </a:pPr>
              <a:r>
                <a:rPr lang="en-US" sz="2900" b="0" i="0" u="none" strike="noStrike" cap="none" dirty="0">
                  <a:solidFill>
                    <a:schemeClr val="lt1"/>
                  </a:solidFill>
                  <a:latin typeface="Twentieth Century"/>
                  <a:ea typeface="Twentieth Century"/>
                  <a:cs typeface="Twentieth Century"/>
                  <a:sym typeface="Twentieth Century"/>
                </a:rPr>
                <a:t>3</a:t>
              </a:r>
              <a:r>
                <a:rPr lang="en-US" sz="2900" b="0" i="0" u="none" strike="noStrike" cap="none" baseline="30000" dirty="0">
                  <a:solidFill>
                    <a:schemeClr val="lt1"/>
                  </a:solidFill>
                  <a:latin typeface="Twentieth Century"/>
                  <a:ea typeface="Twentieth Century"/>
                  <a:cs typeface="Twentieth Century"/>
                  <a:sym typeface="Twentieth Century"/>
                </a:rPr>
                <a:t>rd</a:t>
              </a:r>
              <a:r>
                <a:rPr lang="en-US" sz="2900" b="0" i="0" u="none" strike="noStrike" cap="none" dirty="0">
                  <a:solidFill>
                    <a:schemeClr val="lt1"/>
                  </a:solidFill>
                  <a:latin typeface="Twentieth Century"/>
                  <a:ea typeface="Twentieth Century"/>
                  <a:cs typeface="Twentieth Century"/>
                  <a:sym typeface="Twentieth Century"/>
                </a:rPr>
                <a:t> party vendor failed to password protect or encrypt AWS-hosted Elasticsearch database</a:t>
              </a:r>
              <a:endParaRPr dirty="0"/>
            </a:p>
          </p:txBody>
        </p:sp>
        <p:sp>
          <p:nvSpPr>
            <p:cNvPr id="641" name="Google Shape;641;p12"/>
            <p:cNvSpPr/>
            <p:nvPr/>
          </p:nvSpPr>
          <p:spPr>
            <a:xfrm rot="5400000">
              <a:off x="-196886" y="1311454"/>
              <a:ext cx="1312578" cy="918805"/>
            </a:xfrm>
            <a:prstGeom prst="chevron">
              <a:avLst>
                <a:gd name="adj" fmla="val 50000"/>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2"/>
            <p:cNvSpPr txBox="1"/>
            <p:nvPr/>
          </p:nvSpPr>
          <p:spPr>
            <a:xfrm>
              <a:off x="1" y="1573971"/>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What</a:t>
              </a:r>
              <a:endParaRPr/>
            </a:p>
          </p:txBody>
        </p:sp>
        <p:sp>
          <p:nvSpPr>
            <p:cNvPr id="643" name="Google Shape;643;p12"/>
            <p:cNvSpPr/>
            <p:nvPr/>
          </p:nvSpPr>
          <p:spPr>
            <a:xfrm rot="5400000">
              <a:off x="4985813" y="-2952441"/>
              <a:ext cx="853176" cy="8987193"/>
            </a:xfrm>
            <a:prstGeom prst="round2SameRect">
              <a:avLst>
                <a:gd name="adj1" fmla="val 16667"/>
                <a:gd name="adj2" fmla="val 0"/>
              </a:avLst>
            </a:prstGeom>
            <a:solidFill>
              <a:schemeClr val="lt1">
                <a:alpha val="89803"/>
              </a:schemeClr>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2"/>
            <p:cNvSpPr txBox="1"/>
            <p:nvPr/>
          </p:nvSpPr>
          <p:spPr>
            <a:xfrm>
              <a:off x="918805" y="1156216"/>
              <a:ext cx="8945544" cy="769878"/>
            </a:xfrm>
            <a:prstGeom prst="rect">
              <a:avLst/>
            </a:prstGeom>
            <a:solidFill>
              <a:schemeClr val="tx1"/>
            </a:solidFill>
            <a:ln>
              <a:noFill/>
            </a:ln>
          </p:spPr>
          <p:txBody>
            <a:bodyPr spcFirstLastPara="1" wrap="square" lIns="206225" tIns="18400" rIns="18400" bIns="18400" anchor="ctr" anchorCtr="0">
              <a:noAutofit/>
            </a:bodyPr>
            <a:lstStyle/>
            <a:p>
              <a:pPr marL="285750" marR="0" lvl="1" indent="-285750" algn="l" rtl="0">
                <a:lnSpc>
                  <a:spcPct val="90000"/>
                </a:lnSpc>
                <a:spcBef>
                  <a:spcPts val="0"/>
                </a:spcBef>
                <a:spcAft>
                  <a:spcPts val="0"/>
                </a:spcAft>
                <a:buClr>
                  <a:schemeClr val="lt1"/>
                </a:buClr>
                <a:buSzPts val="2900"/>
                <a:buFont typeface="Twentieth Century"/>
                <a:buChar char="•"/>
              </a:pPr>
              <a:r>
                <a:rPr lang="en-US" sz="2900" b="0" i="0" u="none" strike="noStrike" cap="none">
                  <a:solidFill>
                    <a:schemeClr val="lt1"/>
                  </a:solidFill>
                  <a:latin typeface="Twentieth Century"/>
                  <a:ea typeface="Twentieth Century"/>
                  <a:cs typeface="Twentieth Century"/>
                  <a:sym typeface="Twentieth Century"/>
                </a:rPr>
                <a:t>2.4M records detailing politically exposed persons</a:t>
              </a:r>
              <a:endParaRPr/>
            </a:p>
          </p:txBody>
        </p:sp>
        <p:sp>
          <p:nvSpPr>
            <p:cNvPr id="645" name="Google Shape;645;p12"/>
            <p:cNvSpPr/>
            <p:nvPr/>
          </p:nvSpPr>
          <p:spPr>
            <a:xfrm rot="5400000">
              <a:off x="-196886" y="2425507"/>
              <a:ext cx="1312578" cy="918805"/>
            </a:xfrm>
            <a:prstGeom prst="chevron">
              <a:avLst>
                <a:gd name="adj" fmla="val 50000"/>
              </a:avLst>
            </a:prstGeom>
            <a:solidFill>
              <a:srgbClr val="D6527A"/>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2"/>
            <p:cNvSpPr txBox="1"/>
            <p:nvPr/>
          </p:nvSpPr>
          <p:spPr>
            <a:xfrm>
              <a:off x="1" y="2688024"/>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Impact</a:t>
              </a:r>
              <a:endParaRPr/>
            </a:p>
          </p:txBody>
        </p:sp>
        <p:sp>
          <p:nvSpPr>
            <p:cNvPr id="647" name="Google Shape;647;p12"/>
            <p:cNvSpPr/>
            <p:nvPr/>
          </p:nvSpPr>
          <p:spPr>
            <a:xfrm rot="5400000">
              <a:off x="4985813" y="-1838388"/>
              <a:ext cx="853176" cy="8987193"/>
            </a:xfrm>
            <a:prstGeom prst="round2SameRect">
              <a:avLst>
                <a:gd name="adj1" fmla="val 16667"/>
                <a:gd name="adj2" fmla="val 0"/>
              </a:avLst>
            </a:prstGeom>
            <a:solidFill>
              <a:schemeClr val="lt1">
                <a:alpha val="89803"/>
              </a:schemeClr>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2"/>
            <p:cNvSpPr txBox="1"/>
            <p:nvPr/>
          </p:nvSpPr>
          <p:spPr>
            <a:xfrm>
              <a:off x="918805" y="2270269"/>
              <a:ext cx="8945544" cy="769878"/>
            </a:xfrm>
            <a:prstGeom prst="rect">
              <a:avLst/>
            </a:prstGeom>
            <a:solidFill>
              <a:schemeClr val="tx1"/>
            </a:solidFill>
            <a:ln>
              <a:noFill/>
            </a:ln>
          </p:spPr>
          <p:txBody>
            <a:bodyPr spcFirstLastPara="1" wrap="square" lIns="206225" tIns="18400" rIns="18400" bIns="18400" anchor="ctr" anchorCtr="0">
              <a:noAutofit/>
            </a:bodyPr>
            <a:lstStyle/>
            <a:p>
              <a:pPr marL="285750" marR="0" lvl="1" indent="-285750" algn="l" rtl="0">
                <a:lnSpc>
                  <a:spcPct val="90000"/>
                </a:lnSpc>
                <a:spcBef>
                  <a:spcPts val="0"/>
                </a:spcBef>
                <a:spcAft>
                  <a:spcPts val="0"/>
                </a:spcAft>
                <a:buClr>
                  <a:schemeClr val="lt1"/>
                </a:buClr>
                <a:buSzPts val="2900"/>
                <a:buFont typeface="Twentieth Century"/>
                <a:buChar char="•"/>
              </a:pPr>
              <a:r>
                <a:rPr lang="en-US" sz="2900" b="0" i="0" u="none" strike="noStrike" cap="none" dirty="0">
                  <a:solidFill>
                    <a:schemeClr val="lt1"/>
                  </a:solidFill>
                  <a:latin typeface="Twentieth Century"/>
                  <a:ea typeface="Twentieth Century"/>
                  <a:cs typeface="Twentieth Century"/>
                  <a:sym typeface="Twentieth Century"/>
                </a:rPr>
                <a:t>Revenue loss due to litigation, sensitive data leakage</a:t>
              </a:r>
              <a:endParaRPr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OTHER INSIDER THREATS</a:t>
            </a:r>
            <a:endParaRPr/>
          </a:p>
        </p:txBody>
      </p:sp>
      <p:sp>
        <p:nvSpPr>
          <p:cNvPr id="654" name="Google Shape;654;p1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lt1"/>
              </a:buClr>
              <a:buSzPts val="3000"/>
              <a:buChar char="•"/>
            </a:pPr>
            <a:r>
              <a:rPr lang="en-US"/>
              <a:t>Tesla, 2018: disgruntled employee used false usernames to make changes to the code used in the Tesla Manufacturing Operating System and exported large amounts of highly sensitive data to third parties.</a:t>
            </a:r>
            <a:endParaRPr/>
          </a:p>
          <a:p>
            <a:pPr marL="228600" lvl="0" indent="-228600" algn="l" rtl="0">
              <a:lnSpc>
                <a:spcPct val="120000"/>
              </a:lnSpc>
              <a:spcBef>
                <a:spcPts val="1000"/>
              </a:spcBef>
              <a:spcAft>
                <a:spcPts val="0"/>
              </a:spcAft>
              <a:buClr>
                <a:schemeClr val="lt1"/>
              </a:buClr>
              <a:buSzPts val="3000"/>
              <a:buChar char="•"/>
            </a:pPr>
            <a:r>
              <a:rPr lang="en-US"/>
              <a:t>Punjab National Bank, 2018: an employee used unauthorized access in the SWIFT interbank transaction system to release funds to a diamond merchant to buy rough stones from suppliers.</a:t>
            </a:r>
            <a:endParaRPr/>
          </a:p>
          <a:p>
            <a:pPr marL="228600" lvl="0" indent="-228600" algn="l" rtl="0">
              <a:lnSpc>
                <a:spcPct val="120000"/>
              </a:lnSpc>
              <a:spcBef>
                <a:spcPts val="1000"/>
              </a:spcBef>
              <a:spcAft>
                <a:spcPts val="0"/>
              </a:spcAft>
              <a:buClr>
                <a:schemeClr val="lt1"/>
              </a:buClr>
              <a:buSzPts val="3000"/>
              <a:buChar char="•"/>
            </a:pPr>
            <a:r>
              <a:rPr lang="en-US"/>
              <a:t>IBM X-Force Threat Intelligence, 2018: Misconfigured systems were responsible for the exposure of more than 2 billion records.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E5B67"/>
            </a:gs>
            <a:gs pos="100000">
              <a:srgbClr val="151924"/>
            </a:gs>
          </a:gsLst>
          <a:lin ang="5040000" scaled="0"/>
        </a:gradFill>
        <a:effectLst/>
      </p:bgPr>
    </p:bg>
    <p:spTree>
      <p:nvGrpSpPr>
        <p:cNvPr id="1" name="Shape 658"/>
        <p:cNvGrpSpPr/>
        <p:nvPr/>
      </p:nvGrpSpPr>
      <p:grpSpPr>
        <a:xfrm>
          <a:off x="0" y="0"/>
          <a:ext cx="0" cy="0"/>
          <a:chOff x="0" y="0"/>
          <a:chExt cx="0" cy="0"/>
        </a:xfrm>
      </p:grpSpPr>
      <p:sp>
        <p:nvSpPr>
          <p:cNvPr id="659" name="Google Shape;659;p14"/>
          <p:cNvSpPr/>
          <p:nvPr/>
        </p:nvSpPr>
        <p:spPr>
          <a:xfrm>
            <a:off x="25400" y="-14287"/>
            <a:ext cx="12192000" cy="6858000"/>
          </a:xfrm>
          <a:prstGeom prst="rect">
            <a:avLst/>
          </a:prstGeom>
          <a:gradFill>
            <a:gsLst>
              <a:gs pos="0">
                <a:srgbClr val="4E5B67"/>
              </a:gs>
              <a:gs pos="100000">
                <a:srgbClr val="151924"/>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660" name="Google Shape;660;p14"/>
          <p:cNvGrpSpPr/>
          <p:nvPr/>
        </p:nvGrpSpPr>
        <p:grpSpPr>
          <a:xfrm>
            <a:off x="-14288" y="0"/>
            <a:ext cx="1220788" cy="6858001"/>
            <a:chOff x="-14288" y="0"/>
            <a:chExt cx="1220788" cy="6858001"/>
          </a:xfrm>
        </p:grpSpPr>
        <p:sp>
          <p:nvSpPr>
            <p:cNvPr id="661" name="Google Shape;661;p14"/>
            <p:cNvSpPr/>
            <p:nvPr/>
          </p:nvSpPr>
          <p:spPr>
            <a:xfrm>
              <a:off x="114300" y="4763"/>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2" name="Google Shape;662;p1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3" name="Google Shape;663;p1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4" name="Google Shape;664;p1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5" name="Google Shape;665;p1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6" name="Google Shape;666;p1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7" name="Google Shape;667;p1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8" name="Google Shape;668;p1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69" name="Google Shape;669;p1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0" name="Google Shape;670;p1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1" name="Google Shape;671;p1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cxnSp>
          <p:nvCxnSpPr>
            <p:cNvPr id="672" name="Google Shape;672;p14"/>
            <p:cNvCxnSpPr/>
            <p:nvPr/>
          </p:nvCxnSpPr>
          <p:spPr>
            <a:xfrm>
              <a:off x="-4763" y="9525"/>
              <a:ext cx="0" cy="0"/>
            </a:xfrm>
            <a:prstGeom prst="straightConnector1">
              <a:avLst/>
            </a:prstGeom>
            <a:solidFill>
              <a:schemeClr val="lt1">
                <a:alpha val="60000"/>
              </a:schemeClr>
            </a:solidFill>
            <a:ln w="9525" cap="flat" cmpd="sng">
              <a:solidFill>
                <a:srgbClr val="FFFFFF"/>
              </a:solidFill>
              <a:prstDash val="solid"/>
              <a:miter lim="800000"/>
              <a:headEnd type="none" w="med" len="med"/>
              <a:tailEnd type="none" w="med" len="med"/>
            </a:ln>
          </p:spPr>
        </p:cxnSp>
        <p:sp>
          <p:nvSpPr>
            <p:cNvPr id="673" name="Google Shape;673;p1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4" name="Google Shape;674;p1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5" name="Google Shape;675;p1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6" name="Google Shape;676;p1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7" name="Google Shape;677;p14"/>
            <p:cNvSpPr/>
            <p:nvPr/>
          </p:nvSpPr>
          <p:spPr>
            <a:xfrm>
              <a:off x="133350" y="4662488"/>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8" name="Google Shape;678;p1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79" name="Google Shape;679;p1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0" name="Google Shape;680;p1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1" name="Google Shape;681;p1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2" name="Google Shape;682;p1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3" name="Google Shape;683;p1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4" name="Google Shape;684;p1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5" name="Google Shape;685;p1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6" name="Google Shape;686;p1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87" name="Google Shape;687;p1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
        <p:nvSpPr>
          <p:cNvPr id="688" name="Google Shape;688;p14"/>
          <p:cNvSpPr txBox="1">
            <a:spLocks noGrp="1"/>
          </p:cNvSpPr>
          <p:nvPr>
            <p:ph type="title"/>
          </p:nvPr>
        </p:nvSpPr>
        <p:spPr>
          <a:xfrm>
            <a:off x="1141413" y="1082673"/>
            <a:ext cx="2869416" cy="47085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Twentieth Century"/>
              <a:buNone/>
            </a:pPr>
            <a:r>
              <a:rPr lang="en-US" sz="4000"/>
              <a:t>ABUSE AND NEFARIOUS USE OF CLOUD SERVICES</a:t>
            </a:r>
            <a:endParaRPr/>
          </a:p>
        </p:txBody>
      </p:sp>
      <p:cxnSp>
        <p:nvCxnSpPr>
          <p:cNvPr id="689" name="Google Shape;689;p14"/>
          <p:cNvCxnSpPr/>
          <p:nvPr/>
        </p:nvCxnSpPr>
        <p:spPr>
          <a:xfrm>
            <a:off x="4654296" y="1454684"/>
            <a:ext cx="0" cy="3649129"/>
          </a:xfrm>
          <a:prstGeom prst="straightConnector1">
            <a:avLst/>
          </a:prstGeom>
          <a:noFill/>
          <a:ln w="25400" cap="flat" cmpd="sng">
            <a:solidFill>
              <a:schemeClr val="lt1">
                <a:alpha val="69803"/>
              </a:schemeClr>
            </a:solidFill>
            <a:prstDash val="solid"/>
            <a:round/>
            <a:headEnd type="none" w="sm" len="sm"/>
            <a:tailEnd type="none" w="sm" len="sm"/>
          </a:ln>
        </p:spPr>
      </p:cxnSp>
      <p:sp>
        <p:nvSpPr>
          <p:cNvPr id="690" name="Google Shape;690;p14"/>
          <p:cNvSpPr txBox="1">
            <a:spLocks noGrp="1"/>
          </p:cNvSpPr>
          <p:nvPr>
            <p:ph type="body" idx="1"/>
          </p:nvPr>
        </p:nvSpPr>
        <p:spPr>
          <a:xfrm>
            <a:off x="5297763" y="1082673"/>
            <a:ext cx="5751237" cy="4708528"/>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Clr>
                <a:schemeClr val="lt1"/>
              </a:buClr>
              <a:buSzPts val="2250"/>
              <a:buNone/>
            </a:pPr>
            <a:r>
              <a:rPr lang="en-US" sz="1800"/>
              <a:t>Malicious actors leverage cloud computing resources to target users, organizations, or other cloud providers. Types of misuse include:</a:t>
            </a:r>
            <a:endParaRPr/>
          </a:p>
          <a:p>
            <a:pPr marL="228600" lvl="0" indent="-228600" algn="l" rtl="0">
              <a:lnSpc>
                <a:spcPct val="120000"/>
              </a:lnSpc>
              <a:spcBef>
                <a:spcPts val="1000"/>
              </a:spcBef>
              <a:spcAft>
                <a:spcPts val="0"/>
              </a:spcAft>
              <a:buClr>
                <a:schemeClr val="lt1"/>
              </a:buClr>
              <a:buSzPts val="2250"/>
              <a:buChar char="•"/>
            </a:pPr>
            <a:r>
              <a:rPr lang="en-US" sz="1800"/>
              <a:t>Hosting malware</a:t>
            </a:r>
            <a:endParaRPr/>
          </a:p>
          <a:p>
            <a:pPr marL="228600" lvl="0" indent="-228600" algn="l" rtl="0">
              <a:lnSpc>
                <a:spcPct val="120000"/>
              </a:lnSpc>
              <a:spcBef>
                <a:spcPts val="1000"/>
              </a:spcBef>
              <a:spcAft>
                <a:spcPts val="0"/>
              </a:spcAft>
              <a:buClr>
                <a:schemeClr val="lt1"/>
              </a:buClr>
              <a:buSzPts val="2250"/>
              <a:buChar char="•"/>
            </a:pPr>
            <a:r>
              <a:rPr lang="en-US" sz="1800"/>
              <a:t>Launching DDoS attacks</a:t>
            </a:r>
            <a:endParaRPr/>
          </a:p>
          <a:p>
            <a:pPr marL="228600" lvl="0" indent="-228600" algn="l" rtl="0">
              <a:lnSpc>
                <a:spcPct val="120000"/>
              </a:lnSpc>
              <a:spcBef>
                <a:spcPts val="1000"/>
              </a:spcBef>
              <a:spcAft>
                <a:spcPts val="0"/>
              </a:spcAft>
              <a:buClr>
                <a:schemeClr val="lt1"/>
              </a:buClr>
              <a:buSzPts val="2250"/>
              <a:buChar char="•"/>
            </a:pPr>
            <a:r>
              <a:rPr lang="en-US" sz="1800"/>
              <a:t>Spam and phishing campaigns</a:t>
            </a:r>
            <a:endParaRPr/>
          </a:p>
          <a:p>
            <a:pPr marL="228600" lvl="0" indent="-228600" algn="l" rtl="0">
              <a:lnSpc>
                <a:spcPct val="120000"/>
              </a:lnSpc>
              <a:spcBef>
                <a:spcPts val="1000"/>
              </a:spcBef>
              <a:spcAft>
                <a:spcPts val="0"/>
              </a:spcAft>
              <a:buClr>
                <a:schemeClr val="lt1"/>
              </a:buClr>
              <a:buSzPts val="2250"/>
              <a:buChar char="•"/>
            </a:pPr>
            <a:r>
              <a:rPr lang="en-US" sz="1800"/>
              <a:t>Cryptocurrency mining</a:t>
            </a:r>
            <a:endParaRPr/>
          </a:p>
          <a:p>
            <a:pPr marL="228600" lvl="0" indent="-228600" algn="l" rtl="0">
              <a:lnSpc>
                <a:spcPct val="120000"/>
              </a:lnSpc>
              <a:spcBef>
                <a:spcPts val="1000"/>
              </a:spcBef>
              <a:spcAft>
                <a:spcPts val="0"/>
              </a:spcAft>
              <a:buClr>
                <a:schemeClr val="lt1"/>
              </a:buClr>
              <a:buSzPts val="2250"/>
              <a:buChar char="•"/>
            </a:pPr>
            <a:r>
              <a:rPr lang="en-US" sz="1800"/>
              <a:t>Automated click fraud</a:t>
            </a:r>
            <a:endParaRPr/>
          </a:p>
          <a:p>
            <a:pPr marL="228600" lvl="0" indent="-228600" algn="l" rtl="0">
              <a:lnSpc>
                <a:spcPct val="120000"/>
              </a:lnSpc>
              <a:spcBef>
                <a:spcPts val="1000"/>
              </a:spcBef>
              <a:spcAft>
                <a:spcPts val="0"/>
              </a:spcAft>
              <a:buClr>
                <a:schemeClr val="lt1"/>
              </a:buClr>
              <a:buSzPts val="2250"/>
              <a:buChar char="•"/>
            </a:pPr>
            <a:r>
              <a:rPr lang="en-US" sz="1800"/>
              <a:t>Brute-force attacks of stolen credential databases</a:t>
            </a:r>
            <a:endParaRPr/>
          </a:p>
          <a:p>
            <a:pPr marL="228600" lvl="0" indent="-228600" algn="l" rtl="0">
              <a:lnSpc>
                <a:spcPct val="120000"/>
              </a:lnSpc>
              <a:spcBef>
                <a:spcPts val="1000"/>
              </a:spcBef>
              <a:spcAft>
                <a:spcPts val="0"/>
              </a:spcAft>
              <a:buClr>
                <a:schemeClr val="lt1"/>
              </a:buClr>
              <a:buSzPts val="2250"/>
              <a:buChar char="•"/>
            </a:pPr>
            <a:r>
              <a:rPr lang="en-US" sz="1800"/>
              <a:t>Hosting malicious or pirated content</a:t>
            </a:r>
            <a:endParaRPr/>
          </a:p>
        </p:txBody>
      </p:sp>
      <p:grpSp>
        <p:nvGrpSpPr>
          <p:cNvPr id="691" name="Google Shape;691;p14"/>
          <p:cNvGrpSpPr/>
          <p:nvPr/>
        </p:nvGrpSpPr>
        <p:grpSpPr>
          <a:xfrm>
            <a:off x="11364912" y="0"/>
            <a:ext cx="674688" cy="6848476"/>
            <a:chOff x="11364912" y="0"/>
            <a:chExt cx="674688" cy="6848476"/>
          </a:xfrm>
        </p:grpSpPr>
        <p:sp>
          <p:nvSpPr>
            <p:cNvPr id="692" name="Google Shape;692;p14"/>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3" name="Google Shape;693;p14"/>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4" name="Google Shape;694;p14"/>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5" name="Google Shape;695;p14"/>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6" name="Google Shape;696;p14"/>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7" name="Google Shape;697;p14"/>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8" name="Google Shape;698;p14"/>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699" name="Google Shape;699;p14"/>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00" name="Google Shape;700;p14"/>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01" name="Google Shape;701;p14"/>
            <p:cNvSpPr/>
            <p:nvPr/>
          </p:nvSpPr>
          <p:spPr>
            <a:xfrm>
              <a:off x="11939587" y="6596063"/>
              <a:ext cx="23813" cy="252413"/>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ABUSE AND NEFARIOUS USE OF CLOUD SERVICES: RING</a:t>
            </a:r>
            <a:endParaRPr/>
          </a:p>
        </p:txBody>
      </p:sp>
      <p:grpSp>
        <p:nvGrpSpPr>
          <p:cNvPr id="707" name="Google Shape;707;p15"/>
          <p:cNvGrpSpPr/>
          <p:nvPr/>
        </p:nvGrpSpPr>
        <p:grpSpPr>
          <a:xfrm>
            <a:off x="533400" y="2002971"/>
            <a:ext cx="11136085" cy="4147458"/>
            <a:chOff x="1" y="514"/>
            <a:chExt cx="9905997" cy="3540684"/>
          </a:xfrm>
        </p:grpSpPr>
        <p:sp>
          <p:nvSpPr>
            <p:cNvPr id="708" name="Google Shape;708;p15"/>
            <p:cNvSpPr/>
            <p:nvPr/>
          </p:nvSpPr>
          <p:spPr>
            <a:xfrm rot="5400000">
              <a:off x="-196886" y="197401"/>
              <a:ext cx="1312578" cy="918805"/>
            </a:xfrm>
            <a:prstGeom prst="chevron">
              <a:avLst>
                <a:gd name="adj" fmla="val 50000"/>
              </a:avLst>
            </a:prstGeom>
            <a:solidFill>
              <a:srgbClr val="53BCDF"/>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txBox="1"/>
            <p:nvPr/>
          </p:nvSpPr>
          <p:spPr>
            <a:xfrm>
              <a:off x="1" y="459918"/>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How</a:t>
              </a:r>
              <a:endParaRPr/>
            </a:p>
          </p:txBody>
        </p:sp>
        <p:sp>
          <p:nvSpPr>
            <p:cNvPr id="710" name="Google Shape;710;p15"/>
            <p:cNvSpPr/>
            <p:nvPr/>
          </p:nvSpPr>
          <p:spPr>
            <a:xfrm rot="5400000">
              <a:off x="4985813" y="-4066493"/>
              <a:ext cx="853176" cy="8987193"/>
            </a:xfrm>
            <a:prstGeom prst="round2SameRect">
              <a:avLst>
                <a:gd name="adj1" fmla="val 16667"/>
                <a:gd name="adj2" fmla="val 0"/>
              </a:avLst>
            </a:prstGeom>
            <a:solidFill>
              <a:schemeClr val="lt1">
                <a:alpha val="89803"/>
              </a:schemeClr>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txBox="1"/>
            <p:nvPr/>
          </p:nvSpPr>
          <p:spPr>
            <a:xfrm>
              <a:off x="918805" y="42164"/>
              <a:ext cx="8945544" cy="769878"/>
            </a:xfrm>
            <a:prstGeom prst="rect">
              <a:avLst/>
            </a:prstGeom>
            <a:solidFill>
              <a:schemeClr val="tx1"/>
            </a:solid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chemeClr val="lt1"/>
                </a:buClr>
                <a:buSzPts val="2400"/>
                <a:buFont typeface="Twentieth Century"/>
                <a:buChar char="•"/>
              </a:pPr>
              <a:r>
                <a:rPr lang="en-US" sz="2400" b="0" i="0" u="none" strike="noStrike" cap="none" dirty="0">
                  <a:solidFill>
                    <a:schemeClr val="lt1"/>
                  </a:solidFill>
                  <a:latin typeface="Twentieth Century"/>
                  <a:ea typeface="Twentieth Century"/>
                  <a:cs typeface="Twentieth Century"/>
                  <a:sym typeface="Twentieth Century"/>
                </a:rPr>
                <a:t>Third-party trackers on Ring doorbells sent PII to four Analytics and Marketing companies without users informed consent.</a:t>
              </a:r>
              <a:endParaRPr dirty="0"/>
            </a:p>
          </p:txBody>
        </p:sp>
        <p:sp>
          <p:nvSpPr>
            <p:cNvPr id="712" name="Google Shape;712;p15"/>
            <p:cNvSpPr/>
            <p:nvPr/>
          </p:nvSpPr>
          <p:spPr>
            <a:xfrm rot="5400000">
              <a:off x="-196886" y="1311454"/>
              <a:ext cx="1312578" cy="918805"/>
            </a:xfrm>
            <a:prstGeom prst="chevron">
              <a:avLst>
                <a:gd name="adj" fmla="val 50000"/>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txBox="1"/>
            <p:nvPr/>
          </p:nvSpPr>
          <p:spPr>
            <a:xfrm>
              <a:off x="1" y="1573971"/>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What</a:t>
              </a:r>
              <a:endParaRPr/>
            </a:p>
          </p:txBody>
        </p:sp>
        <p:sp>
          <p:nvSpPr>
            <p:cNvPr id="714" name="Google Shape;714;p15"/>
            <p:cNvSpPr/>
            <p:nvPr/>
          </p:nvSpPr>
          <p:spPr>
            <a:xfrm rot="5400000">
              <a:off x="4985813" y="-2952441"/>
              <a:ext cx="853176" cy="8987193"/>
            </a:xfrm>
            <a:prstGeom prst="round2SameRect">
              <a:avLst>
                <a:gd name="adj1" fmla="val 16667"/>
                <a:gd name="adj2" fmla="val 0"/>
              </a:avLst>
            </a:prstGeom>
            <a:solidFill>
              <a:schemeClr val="lt1">
                <a:alpha val="89803"/>
              </a:schemeClr>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txBox="1"/>
            <p:nvPr/>
          </p:nvSpPr>
          <p:spPr>
            <a:xfrm>
              <a:off x="918805" y="1156216"/>
              <a:ext cx="8945544" cy="769878"/>
            </a:xfrm>
            <a:prstGeom prst="rect">
              <a:avLst/>
            </a:prstGeom>
            <a:solidFill>
              <a:schemeClr val="tx1"/>
            </a:solid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chemeClr val="lt1"/>
                </a:buClr>
                <a:buSzPts val="2400"/>
                <a:buFont typeface="Twentieth Century"/>
                <a:buChar char="•"/>
              </a:pPr>
              <a:r>
                <a:rPr lang="en-US" sz="2400" b="0" i="0" u="none" strike="noStrike" cap="none" dirty="0">
                  <a:solidFill>
                    <a:schemeClr val="lt1"/>
                  </a:solidFill>
                  <a:latin typeface="Twentieth Century"/>
                  <a:ea typeface="Twentieth Century"/>
                  <a:cs typeface="Twentieth Century"/>
                  <a:sym typeface="Twentieth Century"/>
                </a:rPr>
                <a:t>Data breach of consumer PII via third-party trackers, misconfiguration stemming from the absence of functionality that seeks user consent</a:t>
              </a:r>
              <a:endParaRPr dirty="0"/>
            </a:p>
          </p:txBody>
        </p:sp>
        <p:sp>
          <p:nvSpPr>
            <p:cNvPr id="716" name="Google Shape;716;p15"/>
            <p:cNvSpPr/>
            <p:nvPr/>
          </p:nvSpPr>
          <p:spPr>
            <a:xfrm rot="5400000">
              <a:off x="-196886" y="2425507"/>
              <a:ext cx="1312578" cy="918805"/>
            </a:xfrm>
            <a:prstGeom prst="chevron">
              <a:avLst>
                <a:gd name="adj" fmla="val 50000"/>
              </a:avLst>
            </a:prstGeom>
            <a:solidFill>
              <a:srgbClr val="D6527A"/>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txBox="1"/>
            <p:nvPr/>
          </p:nvSpPr>
          <p:spPr>
            <a:xfrm>
              <a:off x="1" y="2688024"/>
              <a:ext cx="918805" cy="393773"/>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US" sz="2600">
                  <a:solidFill>
                    <a:schemeClr val="lt1"/>
                  </a:solidFill>
                  <a:latin typeface="Twentieth Century"/>
                  <a:ea typeface="Twentieth Century"/>
                  <a:cs typeface="Twentieth Century"/>
                  <a:sym typeface="Twentieth Century"/>
                </a:rPr>
                <a:t>Impact</a:t>
              </a:r>
              <a:endParaRPr/>
            </a:p>
          </p:txBody>
        </p:sp>
        <p:sp>
          <p:nvSpPr>
            <p:cNvPr id="718" name="Google Shape;718;p15"/>
            <p:cNvSpPr/>
            <p:nvPr/>
          </p:nvSpPr>
          <p:spPr>
            <a:xfrm rot="5400000">
              <a:off x="4985813" y="-1838388"/>
              <a:ext cx="853176" cy="8987193"/>
            </a:xfrm>
            <a:prstGeom prst="round2SameRect">
              <a:avLst>
                <a:gd name="adj1" fmla="val 16667"/>
                <a:gd name="adj2" fmla="val 0"/>
              </a:avLst>
            </a:prstGeom>
            <a:solidFill>
              <a:schemeClr val="lt1">
                <a:alpha val="89803"/>
              </a:schemeClr>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txBox="1"/>
            <p:nvPr/>
          </p:nvSpPr>
          <p:spPr>
            <a:xfrm>
              <a:off x="918805" y="2270269"/>
              <a:ext cx="8945544" cy="769878"/>
            </a:xfrm>
            <a:prstGeom prst="rect">
              <a:avLst/>
            </a:prstGeom>
            <a:solidFill>
              <a:schemeClr val="tx1"/>
            </a:solidFill>
            <a:ln>
              <a:noFill/>
            </a:ln>
          </p:spPr>
          <p:txBody>
            <a:bodyPr spcFirstLastPara="1" wrap="square" lIns="170675" tIns="15225" rIns="15225" bIns="15225" anchor="ctr" anchorCtr="0">
              <a:noAutofit/>
            </a:bodyPr>
            <a:lstStyle/>
            <a:p>
              <a:pPr marL="228600" marR="0" lvl="1" indent="-228600" algn="l" rtl="0">
                <a:lnSpc>
                  <a:spcPct val="90000"/>
                </a:lnSpc>
                <a:spcBef>
                  <a:spcPts val="0"/>
                </a:spcBef>
                <a:spcAft>
                  <a:spcPts val="0"/>
                </a:spcAft>
                <a:buClr>
                  <a:schemeClr val="lt1"/>
                </a:buClr>
                <a:buSzPts val="2400"/>
                <a:buFont typeface="Twentieth Century"/>
                <a:buChar char="•"/>
              </a:pPr>
              <a:r>
                <a:rPr lang="en-US" sz="2400" b="0" i="0" u="none" strike="noStrike" cap="none" dirty="0">
                  <a:solidFill>
                    <a:schemeClr val="lt1"/>
                  </a:solidFill>
                  <a:latin typeface="Twentieth Century"/>
                  <a:ea typeface="Twentieth Century"/>
                  <a:cs typeface="Twentieth Century"/>
                  <a:sym typeface="Twentieth Century"/>
                </a:rPr>
                <a:t>Regulatory fines, class action lawsuits, negative publicity, erosion of consumer trust</a:t>
              </a: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6"/>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solidFill>
                  <a:schemeClr val="accent2"/>
                </a:solidFill>
              </a:rPr>
              <a:t>THREAT ACTORS</a:t>
            </a:r>
            <a:endParaRPr dirty="0">
              <a:solidFill>
                <a:schemeClr val="accent2"/>
              </a:solidFill>
            </a:endParaRPr>
          </a:p>
        </p:txBody>
      </p:sp>
      <p:sp>
        <p:nvSpPr>
          <p:cNvPr id="725" name="Google Shape;725;p16"/>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r>
              <a:rPr lang="en-US"/>
              <a:t>THE PERSONAS BEHIND CLOUD ATTACKS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9"/>
        <p:cNvGrpSpPr/>
        <p:nvPr/>
      </p:nvGrpSpPr>
      <p:grpSpPr>
        <a:xfrm>
          <a:off x="0" y="0"/>
          <a:ext cx="0" cy="0"/>
          <a:chOff x="0" y="0"/>
          <a:chExt cx="0" cy="0"/>
        </a:xfrm>
      </p:grpSpPr>
      <p:sp>
        <p:nvSpPr>
          <p:cNvPr id="730" name="Google Shape;730;p1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31" name="Google Shape;731;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THREAT ACTORS: ATTACKER PERSONAS</a:t>
            </a:r>
            <a:endParaRPr/>
          </a:p>
        </p:txBody>
      </p:sp>
      <p:grpSp>
        <p:nvGrpSpPr>
          <p:cNvPr id="732" name="Google Shape;732;p17"/>
          <p:cNvGrpSpPr/>
          <p:nvPr/>
        </p:nvGrpSpPr>
        <p:grpSpPr>
          <a:xfrm>
            <a:off x="533625" y="1965950"/>
            <a:ext cx="11331804" cy="3585763"/>
            <a:chOff x="1813" y="598206"/>
            <a:chExt cx="9902372" cy="2345298"/>
          </a:xfrm>
        </p:grpSpPr>
        <p:sp>
          <p:nvSpPr>
            <p:cNvPr id="733" name="Google Shape;733;p17"/>
            <p:cNvSpPr/>
            <p:nvPr/>
          </p:nvSpPr>
          <p:spPr>
            <a:xfrm>
              <a:off x="1813" y="598206"/>
              <a:ext cx="2084709" cy="1042354"/>
            </a:xfrm>
            <a:prstGeom prst="roundRect">
              <a:avLst>
                <a:gd name="adj" fmla="val 10000"/>
              </a:avLst>
            </a:prstGeom>
            <a:gradFill>
              <a:gsLst>
                <a:gs pos="0">
                  <a:srgbClr val="EC8D5E"/>
                </a:gs>
                <a:gs pos="100000">
                  <a:srgbClr val="DD672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txBox="1"/>
            <p:nvPr/>
          </p:nvSpPr>
          <p:spPr>
            <a:xfrm>
              <a:off x="32343" y="628736"/>
              <a:ext cx="2023649" cy="981294"/>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chemeClr val="lt1"/>
                </a:buClr>
                <a:buSzPts val="2200"/>
                <a:buFont typeface="Twentieth Century"/>
                <a:buNone/>
              </a:pPr>
              <a:r>
                <a:rPr lang="en-US" sz="2200">
                  <a:solidFill>
                    <a:schemeClr val="lt1"/>
                  </a:solidFill>
                  <a:latin typeface="Twentieth Century"/>
                  <a:ea typeface="Twentieth Century"/>
                  <a:cs typeface="Twentieth Century"/>
                  <a:sym typeface="Twentieth Century"/>
                </a:rPr>
                <a:t>Organized crime or independent actors</a:t>
              </a:r>
              <a:endParaRPr/>
            </a:p>
          </p:txBody>
        </p:sp>
        <p:sp>
          <p:nvSpPr>
            <p:cNvPr id="735" name="Google Shape;735;p17"/>
            <p:cNvSpPr/>
            <p:nvPr/>
          </p:nvSpPr>
          <p:spPr>
            <a:xfrm>
              <a:off x="210284" y="1640561"/>
              <a:ext cx="208470" cy="781766"/>
            </a:xfrm>
            <a:custGeom>
              <a:avLst/>
              <a:gdLst/>
              <a:ahLst/>
              <a:cxnLst/>
              <a:rect l="l" t="t" r="r" b="b"/>
              <a:pathLst>
                <a:path w="120000" h="120000" extrusionOk="0">
                  <a:moveTo>
                    <a:pt x="0" y="0"/>
                  </a:moveTo>
                  <a:lnTo>
                    <a:pt x="0" y="120000"/>
                  </a:lnTo>
                  <a:lnTo>
                    <a:pt x="120000" y="120000"/>
                  </a:lnTo>
                </a:path>
              </a:pathLst>
            </a:custGeom>
            <a:noFill/>
            <a:ln w="15875" cap="flat" cmpd="sng">
              <a:solidFill>
                <a:srgbClr val="84C24E"/>
              </a:solidFill>
              <a:prstDash val="solid"/>
              <a:round/>
              <a:headEnd type="none" w="sm" len="sm"/>
              <a:tailEnd type="none" w="sm" len="sm"/>
            </a:ln>
          </p:spPr>
          <p:txBody>
            <a:bodyPr/>
            <a:lstStyle/>
            <a:p>
              <a:endParaRPr lang="en-US"/>
            </a:p>
          </p:txBody>
        </p:sp>
        <p:sp>
          <p:nvSpPr>
            <p:cNvPr id="736" name="Google Shape;736;p17"/>
            <p:cNvSpPr/>
            <p:nvPr/>
          </p:nvSpPr>
          <p:spPr>
            <a:xfrm>
              <a:off x="418755" y="1901150"/>
              <a:ext cx="1667767" cy="1042354"/>
            </a:xfrm>
            <a:prstGeom prst="roundRect">
              <a:avLst>
                <a:gd name="adj" fmla="val 10000"/>
              </a:avLst>
            </a:prstGeom>
            <a:solidFill>
              <a:schemeClr val="lt1">
                <a:alpha val="89803"/>
              </a:schemeClr>
            </a:solidFill>
            <a:ln w="9525" cap="flat" cmpd="sng">
              <a:solidFill>
                <a:srgbClr val="E77F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txBox="1"/>
            <p:nvPr/>
          </p:nvSpPr>
          <p:spPr>
            <a:xfrm>
              <a:off x="449285" y="1931680"/>
              <a:ext cx="1606707" cy="981294"/>
            </a:xfrm>
            <a:prstGeom prst="rect">
              <a:avLst/>
            </a:prstGeom>
            <a:solidFill>
              <a:schemeClr val="tx1"/>
            </a:solid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lt1"/>
                </a:buClr>
                <a:buSzPts val="1200"/>
                <a:buFont typeface="Twentieth Century"/>
                <a:buNone/>
              </a:pPr>
              <a:r>
                <a:rPr lang="en-US" sz="1200">
                  <a:solidFill>
                    <a:schemeClr val="lt1"/>
                  </a:solidFill>
                  <a:latin typeface="Twentieth Century"/>
                  <a:ea typeface="Twentieth Century"/>
                  <a:cs typeface="Twentieth Century"/>
                  <a:sym typeface="Twentieth Century"/>
                </a:rPr>
                <a:t>Motivation: usually financial</a:t>
              </a:r>
              <a:endParaRPr/>
            </a:p>
          </p:txBody>
        </p:sp>
        <p:sp>
          <p:nvSpPr>
            <p:cNvPr id="738" name="Google Shape;738;p17"/>
            <p:cNvSpPr/>
            <p:nvPr/>
          </p:nvSpPr>
          <p:spPr>
            <a:xfrm>
              <a:off x="2607701" y="598206"/>
              <a:ext cx="2084709" cy="1042354"/>
            </a:xfrm>
            <a:prstGeom prst="roundRect">
              <a:avLst>
                <a:gd name="adj" fmla="val 10000"/>
              </a:avLst>
            </a:prstGeom>
            <a:gradFill>
              <a:gsLst>
                <a:gs pos="0">
                  <a:srgbClr val="E1BE60"/>
                </a:gs>
                <a:gs pos="100000">
                  <a:srgbClr val="D0A729"/>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txBox="1"/>
            <p:nvPr/>
          </p:nvSpPr>
          <p:spPr>
            <a:xfrm>
              <a:off x="2638231" y="628736"/>
              <a:ext cx="2023649" cy="981294"/>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chemeClr val="lt1"/>
                </a:buClr>
                <a:buSzPts val="2200"/>
                <a:buFont typeface="Twentieth Century"/>
                <a:buNone/>
              </a:pPr>
              <a:r>
                <a:rPr lang="en-US" sz="2200" dirty="0" err="1">
                  <a:solidFill>
                    <a:schemeClr val="lt1"/>
                  </a:solidFill>
                  <a:latin typeface="Twentieth Century"/>
                  <a:ea typeface="Twentieth Century"/>
                  <a:cs typeface="Twentieth Century"/>
                  <a:sym typeface="Twentieth Century"/>
                </a:rPr>
                <a:t>Hactivists</a:t>
              </a:r>
              <a:endParaRPr dirty="0"/>
            </a:p>
          </p:txBody>
        </p:sp>
        <p:sp>
          <p:nvSpPr>
            <p:cNvPr id="740" name="Google Shape;740;p17"/>
            <p:cNvSpPr/>
            <p:nvPr/>
          </p:nvSpPr>
          <p:spPr>
            <a:xfrm>
              <a:off x="2816172" y="1640561"/>
              <a:ext cx="208470" cy="781766"/>
            </a:xfrm>
            <a:custGeom>
              <a:avLst/>
              <a:gdLst/>
              <a:ahLst/>
              <a:cxnLst/>
              <a:rect l="l" t="t" r="r" b="b"/>
              <a:pathLst>
                <a:path w="120000" h="120000" extrusionOk="0">
                  <a:moveTo>
                    <a:pt x="0" y="0"/>
                  </a:moveTo>
                  <a:lnTo>
                    <a:pt x="0" y="120000"/>
                  </a:lnTo>
                  <a:lnTo>
                    <a:pt x="120000" y="120000"/>
                  </a:lnTo>
                </a:path>
              </a:pathLst>
            </a:custGeom>
            <a:noFill/>
            <a:ln w="15875" cap="flat" cmpd="sng">
              <a:solidFill>
                <a:srgbClr val="84C24E"/>
              </a:solidFill>
              <a:prstDash val="solid"/>
              <a:round/>
              <a:headEnd type="none" w="sm" len="sm"/>
              <a:tailEnd type="none" w="sm" len="sm"/>
            </a:ln>
          </p:spPr>
          <p:txBody>
            <a:bodyPr/>
            <a:lstStyle/>
            <a:p>
              <a:endParaRPr lang="en-US"/>
            </a:p>
          </p:txBody>
        </p:sp>
        <p:sp>
          <p:nvSpPr>
            <p:cNvPr id="741" name="Google Shape;741;p17"/>
            <p:cNvSpPr/>
            <p:nvPr/>
          </p:nvSpPr>
          <p:spPr>
            <a:xfrm>
              <a:off x="3024643" y="1901150"/>
              <a:ext cx="1667767" cy="1042354"/>
            </a:xfrm>
            <a:prstGeom prst="roundRect">
              <a:avLst>
                <a:gd name="adj" fmla="val 10000"/>
              </a:avLst>
            </a:prstGeom>
            <a:solidFill>
              <a:schemeClr val="lt1">
                <a:alpha val="89803"/>
              </a:schemeClr>
            </a:solidFill>
            <a:ln w="9525" cap="flat" cmpd="sng">
              <a:solidFill>
                <a:srgbClr val="DBB64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txBox="1"/>
            <p:nvPr/>
          </p:nvSpPr>
          <p:spPr>
            <a:xfrm>
              <a:off x="3055173" y="1931680"/>
              <a:ext cx="1606707" cy="981294"/>
            </a:xfrm>
            <a:prstGeom prst="rect">
              <a:avLst/>
            </a:prstGeom>
            <a:solidFill>
              <a:schemeClr val="tx1"/>
            </a:solid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lt1"/>
                </a:buClr>
                <a:buSzPts val="1200"/>
                <a:buFont typeface="Twentieth Century"/>
                <a:buNone/>
              </a:pPr>
              <a:r>
                <a:rPr lang="en-US" sz="1200" dirty="0">
                  <a:solidFill>
                    <a:schemeClr val="lt1"/>
                  </a:solidFill>
                  <a:latin typeface="Twentieth Century"/>
                  <a:ea typeface="Twentieth Century"/>
                  <a:cs typeface="Twentieth Century"/>
                  <a:sym typeface="Twentieth Century"/>
                </a:rPr>
                <a:t>Motivation: Discrediting an org by releasing stolen data, committing vandalism, disrupting business</a:t>
              </a:r>
              <a:endParaRPr dirty="0"/>
            </a:p>
          </p:txBody>
        </p:sp>
        <p:sp>
          <p:nvSpPr>
            <p:cNvPr id="743" name="Google Shape;743;p17"/>
            <p:cNvSpPr/>
            <p:nvPr/>
          </p:nvSpPr>
          <p:spPr>
            <a:xfrm>
              <a:off x="5213588" y="598206"/>
              <a:ext cx="2084709" cy="1042354"/>
            </a:xfrm>
            <a:prstGeom prst="roundRect">
              <a:avLst>
                <a:gd name="adj" fmla="val 10000"/>
              </a:avLst>
            </a:prstGeom>
            <a:gradFill>
              <a:gsLst>
                <a:gs pos="0">
                  <a:srgbClr val="C2D562"/>
                </a:gs>
                <a:gs pos="100000">
                  <a:srgbClr val="AEC32E"/>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txBox="1"/>
            <p:nvPr/>
          </p:nvSpPr>
          <p:spPr>
            <a:xfrm>
              <a:off x="5244118" y="628736"/>
              <a:ext cx="2023649" cy="981294"/>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chemeClr val="lt1"/>
                </a:buClr>
                <a:buSzPts val="2200"/>
                <a:buFont typeface="Twentieth Century"/>
                <a:buNone/>
              </a:pPr>
              <a:r>
                <a:rPr lang="en-US" sz="2200">
                  <a:solidFill>
                    <a:schemeClr val="lt1"/>
                  </a:solidFill>
                  <a:latin typeface="Twentieth Century"/>
                  <a:ea typeface="Twentieth Century"/>
                  <a:cs typeface="Twentieth Century"/>
                  <a:sym typeface="Twentieth Century"/>
                </a:rPr>
                <a:t>Insider Actors</a:t>
              </a:r>
              <a:endParaRPr/>
            </a:p>
          </p:txBody>
        </p:sp>
        <p:sp>
          <p:nvSpPr>
            <p:cNvPr id="745" name="Google Shape;745;p17"/>
            <p:cNvSpPr/>
            <p:nvPr/>
          </p:nvSpPr>
          <p:spPr>
            <a:xfrm>
              <a:off x="5422059" y="1640561"/>
              <a:ext cx="208470" cy="781766"/>
            </a:xfrm>
            <a:custGeom>
              <a:avLst/>
              <a:gdLst/>
              <a:ahLst/>
              <a:cxnLst/>
              <a:rect l="l" t="t" r="r" b="b"/>
              <a:pathLst>
                <a:path w="120000" h="120000" extrusionOk="0">
                  <a:moveTo>
                    <a:pt x="0" y="0"/>
                  </a:moveTo>
                  <a:lnTo>
                    <a:pt x="0" y="120000"/>
                  </a:lnTo>
                  <a:lnTo>
                    <a:pt x="120000" y="120000"/>
                  </a:lnTo>
                </a:path>
              </a:pathLst>
            </a:custGeom>
            <a:noFill/>
            <a:ln w="15875" cap="flat" cmpd="sng">
              <a:solidFill>
                <a:srgbClr val="84C24E"/>
              </a:solidFill>
              <a:prstDash val="solid"/>
              <a:round/>
              <a:headEnd type="none" w="sm" len="sm"/>
              <a:tailEnd type="none" w="sm" len="sm"/>
            </a:ln>
          </p:spPr>
          <p:txBody>
            <a:bodyPr/>
            <a:lstStyle/>
            <a:p>
              <a:endParaRPr lang="en-US"/>
            </a:p>
          </p:txBody>
        </p:sp>
        <p:sp>
          <p:nvSpPr>
            <p:cNvPr id="746" name="Google Shape;746;p17"/>
            <p:cNvSpPr/>
            <p:nvPr/>
          </p:nvSpPr>
          <p:spPr>
            <a:xfrm>
              <a:off x="5630530" y="1901150"/>
              <a:ext cx="1667767" cy="1042354"/>
            </a:xfrm>
            <a:prstGeom prst="roundRect">
              <a:avLst>
                <a:gd name="adj" fmla="val 10000"/>
              </a:avLst>
            </a:prstGeom>
            <a:solidFill>
              <a:schemeClr val="lt1">
                <a:alpha val="89803"/>
              </a:schemeClr>
            </a:solidFill>
            <a:ln w="9525" cap="flat" cmpd="sng">
              <a:solidFill>
                <a:srgbClr val="BBCF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txBox="1"/>
            <p:nvPr/>
          </p:nvSpPr>
          <p:spPr>
            <a:xfrm>
              <a:off x="5661060" y="1931680"/>
              <a:ext cx="1606707" cy="981294"/>
            </a:xfrm>
            <a:prstGeom prst="rect">
              <a:avLst/>
            </a:prstGeom>
            <a:solidFill>
              <a:schemeClr val="tx1"/>
            </a:solid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lt1"/>
                </a:buClr>
                <a:buSzPts val="1200"/>
                <a:buFont typeface="Twentieth Century"/>
                <a:buNone/>
              </a:pPr>
              <a:r>
                <a:rPr lang="en-US" sz="1200">
                  <a:solidFill>
                    <a:schemeClr val="lt1"/>
                  </a:solidFill>
                  <a:latin typeface="Twentieth Century"/>
                  <a:ea typeface="Twentieth Century"/>
                  <a:cs typeface="Twentieth Century"/>
                  <a:sym typeface="Twentieth Century"/>
                </a:rPr>
                <a:t>Motivation: Discrediting an org or making money</a:t>
              </a:r>
              <a:endParaRPr/>
            </a:p>
            <a:p>
              <a:pPr marL="0" marR="0" lvl="0" indent="0" algn="ctr" rtl="0">
                <a:lnSpc>
                  <a:spcPct val="90000"/>
                </a:lnSpc>
                <a:spcBef>
                  <a:spcPts val="420"/>
                </a:spcBef>
                <a:spcAft>
                  <a:spcPts val="0"/>
                </a:spcAft>
                <a:buClr>
                  <a:schemeClr val="lt1"/>
                </a:buClr>
                <a:buSzPts val="1200"/>
                <a:buFont typeface="Twentieth Century"/>
                <a:buNone/>
              </a:pPr>
              <a:r>
                <a:rPr lang="en-US" sz="1200">
                  <a:solidFill>
                    <a:schemeClr val="lt1"/>
                  </a:solidFill>
                  <a:latin typeface="Twentieth Century"/>
                  <a:ea typeface="Twentieth Century"/>
                  <a:cs typeface="Twentieth Century"/>
                  <a:sym typeface="Twentieth Century"/>
                </a:rPr>
                <a:t>Can also have non-nefarious motivation/intent</a:t>
              </a:r>
              <a:endParaRPr/>
            </a:p>
          </p:txBody>
        </p:sp>
        <p:sp>
          <p:nvSpPr>
            <p:cNvPr id="748" name="Google Shape;748;p17"/>
            <p:cNvSpPr/>
            <p:nvPr/>
          </p:nvSpPr>
          <p:spPr>
            <a:xfrm>
              <a:off x="7819476" y="598206"/>
              <a:ext cx="2084709" cy="1042354"/>
            </a:xfrm>
            <a:prstGeom prst="roundRect">
              <a:avLst>
                <a:gd name="adj" fmla="val 10000"/>
              </a:avLst>
            </a:prstGeom>
            <a:gradFill>
              <a:gsLst>
                <a:gs pos="0">
                  <a:srgbClr val="8FC966"/>
                </a:gs>
                <a:gs pos="100000">
                  <a:srgbClr val="6FB73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txBox="1"/>
            <p:nvPr/>
          </p:nvSpPr>
          <p:spPr>
            <a:xfrm>
              <a:off x="7850006" y="628736"/>
              <a:ext cx="2023649" cy="981294"/>
            </a:xfrm>
            <a:prstGeom prst="rect">
              <a:avLst/>
            </a:prstGeom>
            <a:noFill/>
            <a:ln>
              <a:noFill/>
            </a:ln>
          </p:spPr>
          <p:txBody>
            <a:bodyPr spcFirstLastPara="1" wrap="square" lIns="41900" tIns="27925" rIns="41900" bIns="27925" anchor="ctr" anchorCtr="0">
              <a:noAutofit/>
            </a:bodyPr>
            <a:lstStyle/>
            <a:p>
              <a:pPr marL="0" marR="0" lvl="0" indent="0" algn="ctr" rtl="0">
                <a:lnSpc>
                  <a:spcPct val="90000"/>
                </a:lnSpc>
                <a:spcBef>
                  <a:spcPts val="0"/>
                </a:spcBef>
                <a:spcAft>
                  <a:spcPts val="0"/>
                </a:spcAft>
                <a:buClr>
                  <a:schemeClr val="lt1"/>
                </a:buClr>
                <a:buSzPts val="2200"/>
                <a:buFont typeface="Twentieth Century"/>
                <a:buNone/>
              </a:pPr>
              <a:r>
                <a:rPr lang="en-US" sz="2200">
                  <a:solidFill>
                    <a:schemeClr val="lt1"/>
                  </a:solidFill>
                  <a:latin typeface="Twentieth Century"/>
                  <a:ea typeface="Twentieth Century"/>
                  <a:cs typeface="Twentieth Century"/>
                  <a:sym typeface="Twentieth Century"/>
                </a:rPr>
                <a:t>State Actors</a:t>
              </a:r>
              <a:endParaRPr/>
            </a:p>
          </p:txBody>
        </p:sp>
        <p:sp>
          <p:nvSpPr>
            <p:cNvPr id="750" name="Google Shape;750;p17"/>
            <p:cNvSpPr/>
            <p:nvPr/>
          </p:nvSpPr>
          <p:spPr>
            <a:xfrm>
              <a:off x="8027947" y="1640561"/>
              <a:ext cx="208470" cy="781766"/>
            </a:xfrm>
            <a:custGeom>
              <a:avLst/>
              <a:gdLst/>
              <a:ahLst/>
              <a:cxnLst/>
              <a:rect l="l" t="t" r="r" b="b"/>
              <a:pathLst>
                <a:path w="120000" h="120000" extrusionOk="0">
                  <a:moveTo>
                    <a:pt x="0" y="0"/>
                  </a:moveTo>
                  <a:lnTo>
                    <a:pt x="0" y="120000"/>
                  </a:lnTo>
                  <a:lnTo>
                    <a:pt x="120000" y="120000"/>
                  </a:lnTo>
                </a:path>
              </a:pathLst>
            </a:custGeom>
            <a:noFill/>
            <a:ln w="15875" cap="flat" cmpd="sng">
              <a:solidFill>
                <a:srgbClr val="84C24E"/>
              </a:solidFill>
              <a:prstDash val="solid"/>
              <a:round/>
              <a:headEnd type="none" w="sm" len="sm"/>
              <a:tailEnd type="none" w="sm" len="sm"/>
            </a:ln>
          </p:spPr>
          <p:txBody>
            <a:bodyPr/>
            <a:lstStyle/>
            <a:p>
              <a:endParaRPr lang="en-US"/>
            </a:p>
          </p:txBody>
        </p:sp>
        <p:sp>
          <p:nvSpPr>
            <p:cNvPr id="751" name="Google Shape;751;p17"/>
            <p:cNvSpPr/>
            <p:nvPr/>
          </p:nvSpPr>
          <p:spPr>
            <a:xfrm>
              <a:off x="8236418" y="1901150"/>
              <a:ext cx="1667767" cy="1042354"/>
            </a:xfrm>
            <a:prstGeom prst="roundRect">
              <a:avLst>
                <a:gd name="adj" fmla="val 10000"/>
              </a:avLst>
            </a:prstGeom>
            <a:solidFill>
              <a:schemeClr val="lt1">
                <a:alpha val="89803"/>
              </a:schemeClr>
            </a:solidFill>
            <a:ln w="9525" cap="flat" cmpd="sng">
              <a:solidFill>
                <a:srgbClr val="82C2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txBox="1"/>
            <p:nvPr/>
          </p:nvSpPr>
          <p:spPr>
            <a:xfrm>
              <a:off x="8266948" y="1931680"/>
              <a:ext cx="1606707" cy="981294"/>
            </a:xfrm>
            <a:prstGeom prst="rect">
              <a:avLst/>
            </a:prstGeom>
            <a:solidFill>
              <a:schemeClr val="tx1"/>
            </a:solid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Clr>
                  <a:schemeClr val="lt1"/>
                </a:buClr>
                <a:buSzPts val="1200"/>
                <a:buFont typeface="Twentieth Century"/>
                <a:buNone/>
              </a:pPr>
              <a:r>
                <a:rPr lang="en-US" sz="1200">
                  <a:solidFill>
                    <a:schemeClr val="lt1"/>
                  </a:solidFill>
                  <a:latin typeface="Twentieth Century"/>
                  <a:ea typeface="Twentieth Century"/>
                  <a:cs typeface="Twentieth Century"/>
                  <a:sym typeface="Twentieth Century"/>
                </a:rPr>
                <a:t>Motivation: Stealing secrets, disrupting business to advance a foreign gov’s political mission or cause</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FB20-21D2-F99C-20EB-BDA82C4A3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60AC9-E0CE-1F3B-DA03-EDA99BFBF7C4}"/>
              </a:ext>
            </a:extLst>
          </p:cNvPr>
          <p:cNvSpPr>
            <a:spLocks noGrp="1"/>
          </p:cNvSpPr>
          <p:nvPr>
            <p:ph type="title"/>
          </p:nvPr>
        </p:nvSpPr>
        <p:spPr>
          <a:xfrm>
            <a:off x="1141413" y="618518"/>
            <a:ext cx="9905998" cy="1478570"/>
          </a:xfrm>
        </p:spPr>
        <p:txBody>
          <a:bodyPr>
            <a:normAutofit/>
          </a:bodyPr>
          <a:lstStyle/>
          <a:p>
            <a:r>
              <a:rPr lang="en-US" dirty="0"/>
              <a:t>Admin</a:t>
            </a:r>
          </a:p>
        </p:txBody>
      </p:sp>
      <p:graphicFrame>
        <p:nvGraphicFramePr>
          <p:cNvPr id="5" name="Content Placeholder 2">
            <a:extLst>
              <a:ext uri="{FF2B5EF4-FFF2-40B4-BE49-F238E27FC236}">
                <a16:creationId xmlns:a16="http://schemas.microsoft.com/office/drawing/2014/main" id="{2C33FD91-5290-1296-DAF7-2B775373CCC8}"/>
              </a:ext>
            </a:extLst>
          </p:cNvPr>
          <p:cNvGraphicFramePr>
            <a:graphicFrameLocks noGrp="1"/>
          </p:cNvGraphicFramePr>
          <p:nvPr>
            <p:ph idx="1"/>
            <p:extLst>
              <p:ext uri="{D42A27DB-BD31-4B8C-83A1-F6EECF244321}">
                <p14:modId xmlns:p14="http://schemas.microsoft.com/office/powerpoint/2010/main" val="1170970768"/>
              </p:ext>
            </p:extLst>
          </p:nvPr>
        </p:nvGraphicFramePr>
        <p:xfrm>
          <a:off x="424542" y="2097088"/>
          <a:ext cx="11146971" cy="3933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333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25"/>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solidFill>
                  <a:schemeClr val="accent2"/>
                </a:solidFill>
              </a:rPr>
              <a:t>SECURITY PRINCIPLES</a:t>
            </a:r>
            <a:endParaRPr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7"/>
        <p:cNvGrpSpPr/>
        <p:nvPr/>
      </p:nvGrpSpPr>
      <p:grpSpPr>
        <a:xfrm>
          <a:off x="0" y="0"/>
          <a:ext cx="0" cy="0"/>
          <a:chOff x="0" y="0"/>
          <a:chExt cx="0" cy="0"/>
        </a:xfrm>
      </p:grpSpPr>
      <p:sp>
        <p:nvSpPr>
          <p:cNvPr id="968" name="Google Shape;968;p2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969" name="Google Shape;969;p2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DEFENSE IN DEPTH</a:t>
            </a:r>
            <a:endParaRPr/>
          </a:p>
        </p:txBody>
      </p:sp>
      <p:grpSp>
        <p:nvGrpSpPr>
          <p:cNvPr id="970" name="Google Shape;970;p26"/>
          <p:cNvGrpSpPr/>
          <p:nvPr/>
        </p:nvGrpSpPr>
        <p:grpSpPr>
          <a:xfrm>
            <a:off x="1151911" y="2433063"/>
            <a:ext cx="9885003" cy="3174560"/>
            <a:chOff x="10498" y="183575"/>
            <a:chExt cx="9885003" cy="3174560"/>
          </a:xfrm>
        </p:grpSpPr>
        <p:sp>
          <p:nvSpPr>
            <p:cNvPr id="971" name="Google Shape;971;p26"/>
            <p:cNvSpPr/>
            <p:nvPr/>
          </p:nvSpPr>
          <p:spPr>
            <a:xfrm>
              <a:off x="10498" y="183575"/>
              <a:ext cx="3223071" cy="966921"/>
            </a:xfrm>
            <a:prstGeom prst="rect">
              <a:avLst/>
            </a:prstGeom>
            <a:gradFill>
              <a:gsLst>
                <a:gs pos="0">
                  <a:srgbClr val="69C4E4"/>
                </a:gs>
                <a:gs pos="100000">
                  <a:srgbClr val="35ABD3"/>
                </a:gs>
              </a:gsLst>
              <a:lin ang="5400000" scaled="0"/>
            </a:gradFill>
            <a:ln w="9525" cap="flat" cmpd="sng">
              <a:solidFill>
                <a:srgbClr val="53BCDF"/>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txBox="1"/>
            <p:nvPr/>
          </p:nvSpPr>
          <p:spPr>
            <a:xfrm>
              <a:off x="10498" y="183575"/>
              <a:ext cx="3223071" cy="966921"/>
            </a:xfrm>
            <a:prstGeom prst="rect">
              <a:avLst/>
            </a:prstGeom>
            <a:noFill/>
            <a:ln>
              <a:noFill/>
            </a:ln>
          </p:spPr>
          <p:txBody>
            <a:bodyPr spcFirstLastPara="1" wrap="square" lIns="254675" tIns="254675" rIns="254675" bIns="254675" anchor="ctr" anchorCtr="0">
              <a:noAutofit/>
            </a:bodyPr>
            <a:lstStyle/>
            <a:p>
              <a:pPr marL="0" marR="0" lvl="0" indent="0" algn="ctr" rtl="0">
                <a:lnSpc>
                  <a:spcPct val="90000"/>
                </a:lnSpc>
                <a:spcBef>
                  <a:spcPts val="0"/>
                </a:spcBef>
                <a:spcAft>
                  <a:spcPts val="0"/>
                </a:spcAft>
                <a:buClr>
                  <a:schemeClr val="lt1"/>
                </a:buClr>
                <a:buSzPts val="2400"/>
                <a:buFont typeface="Twentieth Century"/>
                <a:buNone/>
              </a:pPr>
              <a:r>
                <a:rPr lang="en-US" sz="2400">
                  <a:solidFill>
                    <a:schemeClr val="lt1"/>
                  </a:solidFill>
                  <a:latin typeface="Twentieth Century"/>
                  <a:ea typeface="Twentieth Century"/>
                  <a:cs typeface="Twentieth Century"/>
                  <a:sym typeface="Twentieth Century"/>
                </a:rPr>
                <a:t>Plan for failure</a:t>
              </a:r>
              <a:endParaRPr/>
            </a:p>
          </p:txBody>
        </p:sp>
        <p:sp>
          <p:nvSpPr>
            <p:cNvPr id="973" name="Google Shape;973;p26"/>
            <p:cNvSpPr/>
            <p:nvPr/>
          </p:nvSpPr>
          <p:spPr>
            <a:xfrm>
              <a:off x="10498" y="1150496"/>
              <a:ext cx="3223071" cy="2207639"/>
            </a:xfrm>
            <a:prstGeom prst="rect">
              <a:avLst/>
            </a:prstGeom>
            <a:solidFill>
              <a:srgbClr val="CFE7F3">
                <a:alpha val="89803"/>
              </a:srgbClr>
            </a:solidFill>
            <a:ln w="9525" cap="flat" cmpd="sng">
              <a:solidFill>
                <a:srgbClr val="CFE7F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txBox="1"/>
            <p:nvPr/>
          </p:nvSpPr>
          <p:spPr>
            <a:xfrm>
              <a:off x="10498" y="1150496"/>
              <a:ext cx="3223071" cy="2207639"/>
            </a:xfrm>
            <a:prstGeom prst="rect">
              <a:avLst/>
            </a:prstGeom>
            <a:solidFill>
              <a:schemeClr val="tx1"/>
            </a:solidFill>
            <a:ln>
              <a:noFill/>
            </a:ln>
          </p:spPr>
          <p:txBody>
            <a:bodyPr spcFirstLastPara="1" wrap="square" lIns="318350" tIns="318350" rIns="318350" bIns="318350" anchor="t" anchorCtr="0">
              <a:noAutofit/>
            </a:bodyPr>
            <a:lstStyle/>
            <a:p>
              <a:pPr marL="0" marR="0" lvl="0" indent="0" algn="l" rtl="0">
                <a:lnSpc>
                  <a:spcPct val="90000"/>
                </a:lnSpc>
                <a:spcBef>
                  <a:spcPts val="0"/>
                </a:spcBef>
                <a:spcAft>
                  <a:spcPts val="0"/>
                </a:spcAft>
                <a:buClr>
                  <a:schemeClr val="lt1"/>
                </a:buClr>
                <a:buSzPts val="1800"/>
                <a:buFont typeface="Twentieth Century"/>
                <a:buNone/>
              </a:pPr>
              <a:r>
                <a:rPr lang="en-US" sz="1800" dirty="0">
                  <a:solidFill>
                    <a:schemeClr val="lt1"/>
                  </a:solidFill>
                  <a:latin typeface="Twentieth Century"/>
                  <a:ea typeface="Twentieth Century"/>
                  <a:cs typeface="Twentieth Century"/>
                  <a:sym typeface="Twentieth Century"/>
                </a:rPr>
                <a:t>Almost any security control can fail, either because attacker is sufficiently determined and skilled, or because of a problem with the way the control is implemented.</a:t>
              </a:r>
              <a:endParaRPr dirty="0"/>
            </a:p>
          </p:txBody>
        </p:sp>
        <p:sp>
          <p:nvSpPr>
            <p:cNvPr id="975" name="Google Shape;975;p26"/>
            <p:cNvSpPr/>
            <p:nvPr/>
          </p:nvSpPr>
          <p:spPr>
            <a:xfrm>
              <a:off x="3341464" y="183575"/>
              <a:ext cx="3223071" cy="966921"/>
            </a:xfrm>
            <a:prstGeom prst="rect">
              <a:avLst/>
            </a:prstGeom>
            <a:gradFill>
              <a:gsLst>
                <a:gs pos="0">
                  <a:srgbClr val="AB73D5"/>
                </a:gs>
                <a:gs pos="100000">
                  <a:srgbClr val="8E45C1"/>
                </a:gs>
              </a:gsLst>
              <a:lin ang="5400000" scaled="0"/>
            </a:gradFill>
            <a:ln w="9525" cap="flat" cmpd="sng">
              <a:solidFill>
                <a:srgbClr val="A160CF"/>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txBox="1"/>
            <p:nvPr/>
          </p:nvSpPr>
          <p:spPr>
            <a:xfrm>
              <a:off x="3341464" y="183575"/>
              <a:ext cx="3223071" cy="966921"/>
            </a:xfrm>
            <a:prstGeom prst="rect">
              <a:avLst/>
            </a:prstGeom>
            <a:noFill/>
            <a:ln>
              <a:noFill/>
            </a:ln>
          </p:spPr>
          <p:txBody>
            <a:bodyPr spcFirstLastPara="1" wrap="square" lIns="254675" tIns="254675" rIns="254675" bIns="254675" anchor="ctr" anchorCtr="0">
              <a:noAutofit/>
            </a:bodyPr>
            <a:lstStyle/>
            <a:p>
              <a:pPr marL="0" marR="0" lvl="0" indent="0" algn="ctr" rtl="0">
                <a:lnSpc>
                  <a:spcPct val="90000"/>
                </a:lnSpc>
                <a:spcBef>
                  <a:spcPts val="0"/>
                </a:spcBef>
                <a:spcAft>
                  <a:spcPts val="0"/>
                </a:spcAft>
                <a:buClr>
                  <a:schemeClr val="lt1"/>
                </a:buClr>
                <a:buSzPts val="2400"/>
                <a:buFont typeface="Twentieth Century"/>
                <a:buNone/>
              </a:pPr>
              <a:r>
                <a:rPr lang="en-US" sz="2400">
                  <a:solidFill>
                    <a:schemeClr val="lt1"/>
                  </a:solidFill>
                  <a:latin typeface="Twentieth Century"/>
                  <a:ea typeface="Twentieth Century"/>
                  <a:cs typeface="Twentieth Century"/>
                  <a:sym typeface="Twentieth Century"/>
                </a:rPr>
                <a:t>Overlapping Controls</a:t>
              </a:r>
              <a:endParaRPr/>
            </a:p>
          </p:txBody>
        </p:sp>
        <p:sp>
          <p:nvSpPr>
            <p:cNvPr id="977" name="Google Shape;977;p26"/>
            <p:cNvSpPr/>
            <p:nvPr/>
          </p:nvSpPr>
          <p:spPr>
            <a:xfrm>
              <a:off x="3341464" y="1150496"/>
              <a:ext cx="3223071" cy="2207639"/>
            </a:xfrm>
            <a:prstGeom prst="rect">
              <a:avLst/>
            </a:prstGeom>
            <a:solidFill>
              <a:srgbClr val="DDCFEE">
                <a:alpha val="89803"/>
              </a:srgbClr>
            </a:solidFill>
            <a:ln w="9525" cap="flat" cmpd="sng">
              <a:solidFill>
                <a:srgbClr val="DDCFE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6"/>
            <p:cNvSpPr txBox="1"/>
            <p:nvPr/>
          </p:nvSpPr>
          <p:spPr>
            <a:xfrm>
              <a:off x="3341464" y="1150496"/>
              <a:ext cx="3223071" cy="2207639"/>
            </a:xfrm>
            <a:prstGeom prst="rect">
              <a:avLst/>
            </a:prstGeom>
            <a:solidFill>
              <a:schemeClr val="tx1"/>
            </a:solidFill>
            <a:ln>
              <a:noFill/>
            </a:ln>
          </p:spPr>
          <p:txBody>
            <a:bodyPr spcFirstLastPara="1" wrap="square" lIns="318350" tIns="318350" rIns="318350" bIns="318350" anchor="t" anchorCtr="0">
              <a:noAutofit/>
            </a:bodyPr>
            <a:lstStyle/>
            <a:p>
              <a:pPr marL="0" marR="0" lvl="0" indent="0" algn="l" rtl="0">
                <a:lnSpc>
                  <a:spcPct val="90000"/>
                </a:lnSpc>
                <a:spcBef>
                  <a:spcPts val="0"/>
                </a:spcBef>
                <a:spcAft>
                  <a:spcPts val="0"/>
                </a:spcAft>
                <a:buClr>
                  <a:schemeClr val="lt1"/>
                </a:buClr>
                <a:buSzPts val="1800"/>
                <a:buFont typeface="Twentieth Century"/>
                <a:buNone/>
              </a:pPr>
              <a:r>
                <a:rPr lang="en-US" sz="1800">
                  <a:solidFill>
                    <a:schemeClr val="lt1"/>
                  </a:solidFill>
                  <a:latin typeface="Twentieth Century"/>
                  <a:ea typeface="Twentieth Century"/>
                  <a:cs typeface="Twentieth Century"/>
                  <a:sym typeface="Twentieth Century"/>
                </a:rPr>
                <a:t>Defense in depth means creating multiple layers of overlapping security controls</a:t>
              </a:r>
              <a:endParaRPr/>
            </a:p>
          </p:txBody>
        </p:sp>
        <p:sp>
          <p:nvSpPr>
            <p:cNvPr id="979" name="Google Shape;979;p26"/>
            <p:cNvSpPr/>
            <p:nvPr/>
          </p:nvSpPr>
          <p:spPr>
            <a:xfrm>
              <a:off x="6672430" y="183575"/>
              <a:ext cx="3223071" cy="966921"/>
            </a:xfrm>
            <a:prstGeom prst="rect">
              <a:avLst/>
            </a:prstGeom>
            <a:gradFill>
              <a:gsLst>
                <a:gs pos="0">
                  <a:srgbClr val="DC6989"/>
                </a:gs>
                <a:gs pos="100000">
                  <a:srgbClr val="CA3563"/>
                </a:gs>
              </a:gsLst>
              <a:lin ang="5400000" scaled="0"/>
            </a:gradFill>
            <a:ln w="9525" cap="flat" cmpd="sng">
              <a:solidFill>
                <a:srgbClr val="D6527A"/>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6"/>
            <p:cNvSpPr txBox="1"/>
            <p:nvPr/>
          </p:nvSpPr>
          <p:spPr>
            <a:xfrm>
              <a:off x="6672430" y="183575"/>
              <a:ext cx="3223071" cy="966921"/>
            </a:xfrm>
            <a:prstGeom prst="rect">
              <a:avLst/>
            </a:prstGeom>
            <a:noFill/>
            <a:ln>
              <a:noFill/>
            </a:ln>
          </p:spPr>
          <p:txBody>
            <a:bodyPr spcFirstLastPara="1" wrap="square" lIns="254675" tIns="254675" rIns="254675" bIns="254675" anchor="ctr" anchorCtr="0">
              <a:noAutofit/>
            </a:bodyPr>
            <a:lstStyle/>
            <a:p>
              <a:pPr marL="0" marR="0" lvl="0" indent="0" algn="ctr" rtl="0">
                <a:lnSpc>
                  <a:spcPct val="90000"/>
                </a:lnSpc>
                <a:spcBef>
                  <a:spcPts val="0"/>
                </a:spcBef>
                <a:spcAft>
                  <a:spcPts val="0"/>
                </a:spcAft>
                <a:buClr>
                  <a:schemeClr val="lt1"/>
                </a:buClr>
                <a:buSzPts val="2400"/>
                <a:buFont typeface="Twentieth Century"/>
                <a:buNone/>
              </a:pPr>
              <a:r>
                <a:rPr lang="en-US" sz="2400">
                  <a:solidFill>
                    <a:schemeClr val="lt1"/>
                  </a:solidFill>
                  <a:latin typeface="Twentieth Century"/>
                  <a:ea typeface="Twentieth Century"/>
                  <a:cs typeface="Twentieth Century"/>
                  <a:sym typeface="Twentieth Century"/>
                </a:rPr>
                <a:t>Practical application</a:t>
              </a:r>
              <a:endParaRPr/>
            </a:p>
          </p:txBody>
        </p:sp>
        <p:sp>
          <p:nvSpPr>
            <p:cNvPr id="981" name="Google Shape;981;p26"/>
            <p:cNvSpPr/>
            <p:nvPr/>
          </p:nvSpPr>
          <p:spPr>
            <a:xfrm>
              <a:off x="6672430" y="1150496"/>
              <a:ext cx="3223071" cy="2207639"/>
            </a:xfrm>
            <a:prstGeom prst="rect">
              <a:avLst/>
            </a:prstGeom>
            <a:solidFill>
              <a:srgbClr val="EFCED5">
                <a:alpha val="89803"/>
              </a:srgbClr>
            </a:solidFill>
            <a:ln w="9525" cap="flat" cmpd="sng">
              <a:solidFill>
                <a:srgbClr val="EFCED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6"/>
            <p:cNvSpPr txBox="1"/>
            <p:nvPr/>
          </p:nvSpPr>
          <p:spPr>
            <a:xfrm>
              <a:off x="6672430" y="1150496"/>
              <a:ext cx="3223071" cy="2207639"/>
            </a:xfrm>
            <a:prstGeom prst="rect">
              <a:avLst/>
            </a:prstGeom>
            <a:solidFill>
              <a:schemeClr val="tx1"/>
            </a:solidFill>
            <a:ln>
              <a:noFill/>
            </a:ln>
          </p:spPr>
          <p:txBody>
            <a:bodyPr spcFirstLastPara="1" wrap="square" lIns="318350" tIns="318350" rIns="318350" bIns="318350" anchor="t" anchorCtr="0">
              <a:noAutofit/>
            </a:bodyPr>
            <a:lstStyle/>
            <a:p>
              <a:pPr marL="0" marR="0" lvl="0" indent="0" algn="l" rtl="0">
                <a:lnSpc>
                  <a:spcPct val="90000"/>
                </a:lnSpc>
                <a:spcBef>
                  <a:spcPts val="0"/>
                </a:spcBef>
                <a:spcAft>
                  <a:spcPts val="0"/>
                </a:spcAft>
                <a:buClr>
                  <a:schemeClr val="lt1"/>
                </a:buClr>
                <a:buSzPts val="1800"/>
                <a:buFont typeface="Twentieth Century"/>
                <a:buNone/>
              </a:pPr>
              <a:r>
                <a:rPr lang="en-US" sz="1800">
                  <a:solidFill>
                    <a:schemeClr val="lt1"/>
                  </a:solidFill>
                  <a:latin typeface="Twentieth Century"/>
                  <a:ea typeface="Twentieth Century"/>
                  <a:cs typeface="Twentieth Century"/>
                  <a:sym typeface="Twentieth Century"/>
                </a:rPr>
                <a:t>Indentify any security control and ask “what if this fails?”</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2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LEAST PRIVILEGE</a:t>
            </a:r>
            <a:endParaRPr/>
          </a:p>
        </p:txBody>
      </p:sp>
      <p:grpSp>
        <p:nvGrpSpPr>
          <p:cNvPr id="988" name="Google Shape;988;p27"/>
          <p:cNvGrpSpPr/>
          <p:nvPr/>
        </p:nvGrpSpPr>
        <p:grpSpPr>
          <a:xfrm>
            <a:off x="1141460" y="2257130"/>
            <a:ext cx="9905902" cy="3526427"/>
            <a:chOff x="48" y="7643"/>
            <a:chExt cx="9905902" cy="3526427"/>
          </a:xfrm>
        </p:grpSpPr>
        <p:sp>
          <p:nvSpPr>
            <p:cNvPr id="989" name="Google Shape;989;p27"/>
            <p:cNvSpPr/>
            <p:nvPr/>
          </p:nvSpPr>
          <p:spPr>
            <a:xfrm>
              <a:off x="48" y="7643"/>
              <a:ext cx="4628926" cy="1066907"/>
            </a:xfrm>
            <a:prstGeom prst="rect">
              <a:avLst/>
            </a:prstGeom>
            <a:solidFill>
              <a:srgbClr val="53BCDF"/>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txBox="1"/>
            <p:nvPr/>
          </p:nvSpPr>
          <p:spPr>
            <a:xfrm>
              <a:off x="48" y="7643"/>
              <a:ext cx="4628926" cy="1066907"/>
            </a:xfrm>
            <a:prstGeom prst="rect">
              <a:avLst/>
            </a:prstGeom>
            <a:noFill/>
            <a:ln>
              <a:noFill/>
            </a:ln>
          </p:spPr>
          <p:txBody>
            <a:bodyPr spcFirstLastPara="1" wrap="square" lIns="227575" tIns="130025" rIns="227575" bIns="130025" anchor="ctr" anchorCtr="0">
              <a:noAutofit/>
            </a:bodyPr>
            <a:lstStyle/>
            <a:p>
              <a:pPr marL="0" marR="0" lvl="0" indent="0" algn="ctr" rtl="0">
                <a:lnSpc>
                  <a:spcPct val="90000"/>
                </a:lnSpc>
                <a:spcBef>
                  <a:spcPts val="0"/>
                </a:spcBef>
                <a:spcAft>
                  <a:spcPts val="0"/>
                </a:spcAft>
                <a:buClr>
                  <a:schemeClr val="lt1"/>
                </a:buClr>
                <a:buSzPts val="3200"/>
                <a:buFont typeface="Twentieth Century"/>
                <a:buNone/>
              </a:pPr>
              <a:r>
                <a:rPr lang="en-US" sz="3200">
                  <a:solidFill>
                    <a:schemeClr val="lt1"/>
                  </a:solidFill>
                  <a:latin typeface="Twentieth Century"/>
                  <a:ea typeface="Twentieth Century"/>
                  <a:cs typeface="Twentieth Century"/>
                  <a:sym typeface="Twentieth Century"/>
                </a:rPr>
                <a:t>Plan for unauthorized access</a:t>
              </a:r>
              <a:endParaRPr sz="3200">
                <a:solidFill>
                  <a:schemeClr val="lt1"/>
                </a:solidFill>
                <a:latin typeface="Twentieth Century"/>
                <a:ea typeface="Twentieth Century"/>
                <a:cs typeface="Twentieth Century"/>
                <a:sym typeface="Twentieth Century"/>
              </a:endParaRPr>
            </a:p>
          </p:txBody>
        </p:sp>
        <p:sp>
          <p:nvSpPr>
            <p:cNvPr id="991" name="Google Shape;991;p27"/>
            <p:cNvSpPr/>
            <p:nvPr/>
          </p:nvSpPr>
          <p:spPr>
            <a:xfrm>
              <a:off x="48" y="1074550"/>
              <a:ext cx="4628926" cy="2459520"/>
            </a:xfrm>
            <a:prstGeom prst="rect">
              <a:avLst/>
            </a:prstGeom>
            <a:solidFill>
              <a:srgbClr val="CFE7F3">
                <a:alpha val="89803"/>
              </a:srgbClr>
            </a:solidFill>
            <a:ln w="15875" cap="flat" cmpd="sng">
              <a:solidFill>
                <a:srgbClr val="CFE7F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txBox="1"/>
            <p:nvPr/>
          </p:nvSpPr>
          <p:spPr>
            <a:xfrm>
              <a:off x="48" y="1074550"/>
              <a:ext cx="4628926" cy="2459520"/>
            </a:xfrm>
            <a:prstGeom prst="rect">
              <a:avLst/>
            </a:prstGeom>
            <a:solidFill>
              <a:schemeClr val="tx1"/>
            </a:solidFill>
            <a:ln>
              <a:noFill/>
            </a:ln>
          </p:spPr>
          <p:txBody>
            <a:bodyPr spcFirstLastPara="1" wrap="square" lIns="170675" tIns="170675" rIns="227575" bIns="256025" anchor="t" anchorCtr="0">
              <a:noAutofit/>
            </a:bodyPr>
            <a:lstStyle/>
            <a:p>
              <a:pPr marL="285750" marR="0" lvl="1" indent="-285750" algn="l" rtl="0">
                <a:lnSpc>
                  <a:spcPct val="90000"/>
                </a:lnSpc>
                <a:spcBef>
                  <a:spcPts val="0"/>
                </a:spcBef>
                <a:spcAft>
                  <a:spcPts val="0"/>
                </a:spcAft>
                <a:buClr>
                  <a:schemeClr val="lt1"/>
                </a:buClr>
                <a:buSzPts val="3200"/>
                <a:buFont typeface="Twentieth Century"/>
                <a:buChar char="•"/>
              </a:pPr>
              <a:r>
                <a:rPr lang="en-US" sz="3200" b="0" i="0" u="none" strike="noStrike" cap="none" dirty="0">
                  <a:solidFill>
                    <a:schemeClr val="lt1"/>
                  </a:solidFill>
                  <a:latin typeface="Twentieth Century"/>
                  <a:ea typeface="Twentieth Century"/>
                  <a:cs typeface="Twentieth Century"/>
                  <a:sym typeface="Twentieth Century"/>
                </a:rPr>
                <a:t>People </a:t>
              </a:r>
              <a:r>
                <a:rPr lang="en-US" sz="3200" b="0" i="1" u="none" strike="noStrike" cap="none" dirty="0">
                  <a:solidFill>
                    <a:schemeClr val="lt1"/>
                  </a:solidFill>
                  <a:latin typeface="Twentieth Century"/>
                  <a:ea typeface="Twentieth Century"/>
                  <a:cs typeface="Twentieth Century"/>
                  <a:sym typeface="Twentieth Century"/>
                </a:rPr>
                <a:t>or automated tools </a:t>
              </a:r>
              <a:r>
                <a:rPr lang="en-US" sz="3200" b="0" i="0" u="none" strike="noStrike" cap="none" dirty="0">
                  <a:solidFill>
                    <a:schemeClr val="lt1"/>
                  </a:solidFill>
                  <a:latin typeface="Twentieth Century"/>
                  <a:ea typeface="Twentieth Century"/>
                  <a:cs typeface="Twentieth Century"/>
                  <a:sym typeface="Twentieth Century"/>
                </a:rPr>
                <a:t>should be able to access only what they need to do their jobs and no more.</a:t>
              </a:r>
              <a:endParaRPr dirty="0"/>
            </a:p>
          </p:txBody>
        </p:sp>
        <p:sp>
          <p:nvSpPr>
            <p:cNvPr id="993" name="Google Shape;993;p27"/>
            <p:cNvSpPr/>
            <p:nvPr/>
          </p:nvSpPr>
          <p:spPr>
            <a:xfrm>
              <a:off x="5277024" y="7643"/>
              <a:ext cx="4628926" cy="1066907"/>
            </a:xfrm>
            <a:prstGeom prst="rect">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txBox="1"/>
            <p:nvPr/>
          </p:nvSpPr>
          <p:spPr>
            <a:xfrm>
              <a:off x="5277024" y="7643"/>
              <a:ext cx="4628926" cy="1066907"/>
            </a:xfrm>
            <a:prstGeom prst="rect">
              <a:avLst/>
            </a:prstGeom>
            <a:noFill/>
            <a:ln>
              <a:noFill/>
            </a:ln>
          </p:spPr>
          <p:txBody>
            <a:bodyPr spcFirstLastPara="1" wrap="square" lIns="227575" tIns="130025" rIns="227575" bIns="130025" anchor="ctr" anchorCtr="0">
              <a:noAutofit/>
            </a:bodyPr>
            <a:lstStyle/>
            <a:p>
              <a:pPr marL="0" marR="0" lvl="0" indent="0" algn="ctr" rtl="0">
                <a:lnSpc>
                  <a:spcPct val="90000"/>
                </a:lnSpc>
                <a:spcBef>
                  <a:spcPts val="0"/>
                </a:spcBef>
                <a:spcAft>
                  <a:spcPts val="0"/>
                </a:spcAft>
                <a:buClr>
                  <a:schemeClr val="lt1"/>
                </a:buClr>
                <a:buSzPts val="3200"/>
                <a:buFont typeface="Twentieth Century"/>
                <a:buNone/>
              </a:pPr>
              <a:r>
                <a:rPr lang="en-US" sz="3200">
                  <a:solidFill>
                    <a:schemeClr val="lt1"/>
                  </a:solidFill>
                  <a:latin typeface="Twentieth Century"/>
                  <a:ea typeface="Twentieth Century"/>
                  <a:cs typeface="Twentieth Century"/>
                  <a:sym typeface="Twentieth Century"/>
                </a:rPr>
                <a:t>Practical application</a:t>
              </a:r>
              <a:endParaRPr/>
            </a:p>
          </p:txBody>
        </p:sp>
        <p:sp>
          <p:nvSpPr>
            <p:cNvPr id="995" name="Google Shape;995;p27"/>
            <p:cNvSpPr/>
            <p:nvPr/>
          </p:nvSpPr>
          <p:spPr>
            <a:xfrm>
              <a:off x="5277024" y="1074550"/>
              <a:ext cx="4628926" cy="2459520"/>
            </a:xfrm>
            <a:prstGeom prst="rect">
              <a:avLst/>
            </a:prstGeom>
            <a:solidFill>
              <a:srgbClr val="DDCFEE">
                <a:alpha val="89803"/>
              </a:srgbClr>
            </a:solidFill>
            <a:ln w="15875" cap="flat" cmpd="sng">
              <a:solidFill>
                <a:srgbClr val="DDCFE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txBox="1"/>
            <p:nvPr/>
          </p:nvSpPr>
          <p:spPr>
            <a:xfrm>
              <a:off x="5277024" y="1074550"/>
              <a:ext cx="4628926" cy="2459520"/>
            </a:xfrm>
            <a:prstGeom prst="rect">
              <a:avLst/>
            </a:prstGeom>
            <a:solidFill>
              <a:schemeClr val="tx1"/>
            </a:solidFill>
            <a:ln>
              <a:noFill/>
            </a:ln>
          </p:spPr>
          <p:txBody>
            <a:bodyPr spcFirstLastPara="1" wrap="square" lIns="170675" tIns="170675" rIns="227575" bIns="256025" anchor="t" anchorCtr="0">
              <a:noAutofit/>
            </a:bodyPr>
            <a:lstStyle/>
            <a:p>
              <a:pPr marL="285750" marR="0" lvl="1" indent="-82550" algn="l" rtl="0">
                <a:lnSpc>
                  <a:spcPct val="90000"/>
                </a:lnSpc>
                <a:spcBef>
                  <a:spcPts val="0"/>
                </a:spcBef>
                <a:spcAft>
                  <a:spcPts val="0"/>
                </a:spcAft>
                <a:buClr>
                  <a:schemeClr val="lt1"/>
                </a:buClr>
                <a:buSzPts val="3200"/>
                <a:buFont typeface="Twentieth Century"/>
                <a:buNone/>
              </a:pPr>
              <a:endParaRPr sz="3200" b="0" i="0" u="none" strike="noStrike" cap="none">
                <a:solidFill>
                  <a:schemeClr val="lt1"/>
                </a:solidFill>
                <a:latin typeface="Twentieth Century"/>
                <a:ea typeface="Twentieth Century"/>
                <a:cs typeface="Twentieth Century"/>
                <a:sym typeface="Twentieth Century"/>
              </a:endParaRPr>
            </a:p>
            <a:p>
              <a:pPr marL="285750" marR="0" lvl="1" indent="-285750" algn="l" rtl="0">
                <a:lnSpc>
                  <a:spcPct val="90000"/>
                </a:lnSpc>
                <a:spcBef>
                  <a:spcPts val="480"/>
                </a:spcBef>
                <a:spcAft>
                  <a:spcPts val="0"/>
                </a:spcAft>
                <a:buClr>
                  <a:schemeClr val="lt1"/>
                </a:buClr>
                <a:buSzPts val="3200"/>
                <a:buFont typeface="Twentieth Century"/>
                <a:buChar char="•"/>
              </a:pPr>
              <a:r>
                <a:rPr lang="en-US" sz="3200" b="0" i="0" u="none" strike="noStrike" cap="none">
                  <a:solidFill>
                    <a:schemeClr val="lt1"/>
                  </a:solidFill>
                  <a:latin typeface="Twentieth Century"/>
                  <a:ea typeface="Twentieth Century"/>
                  <a:cs typeface="Twentieth Century"/>
                  <a:sym typeface="Twentieth Century"/>
                </a:rPr>
                <a:t>Access policies are deny by default</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2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ZERO TRUST</a:t>
            </a:r>
            <a:endParaRPr/>
          </a:p>
        </p:txBody>
      </p:sp>
      <p:grpSp>
        <p:nvGrpSpPr>
          <p:cNvPr id="1002" name="Google Shape;1002;p28"/>
          <p:cNvGrpSpPr/>
          <p:nvPr/>
        </p:nvGrpSpPr>
        <p:grpSpPr>
          <a:xfrm>
            <a:off x="707571" y="1741714"/>
            <a:ext cx="10853058" cy="4497767"/>
            <a:chOff x="3095" y="59524"/>
            <a:chExt cx="9899808" cy="3422665"/>
          </a:xfrm>
        </p:grpSpPr>
        <p:sp>
          <p:nvSpPr>
            <p:cNvPr id="1003" name="Google Shape;1003;p28"/>
            <p:cNvSpPr/>
            <p:nvPr/>
          </p:nvSpPr>
          <p:spPr>
            <a:xfrm>
              <a:off x="3095" y="59524"/>
              <a:ext cx="3018234" cy="698939"/>
            </a:xfrm>
            <a:prstGeom prst="rect">
              <a:avLst/>
            </a:prstGeom>
            <a:solidFill>
              <a:srgbClr val="53BCDF"/>
            </a:solidFill>
            <a:ln w="15875" cap="flat" cmpd="sng">
              <a:solidFill>
                <a:srgbClr val="53B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txBox="1"/>
            <p:nvPr/>
          </p:nvSpPr>
          <p:spPr>
            <a:xfrm>
              <a:off x="3095" y="59524"/>
              <a:ext cx="3018234" cy="698939"/>
            </a:xfrm>
            <a:prstGeom prst="rect">
              <a:avLst/>
            </a:prstGeom>
            <a:noFill/>
            <a:ln>
              <a:noFill/>
            </a:ln>
          </p:spPr>
          <p:txBody>
            <a:bodyPr spcFirstLastPara="1" wrap="square" lIns="149350" tIns="85325" rIns="149350" bIns="85325" anchor="ctr" anchorCtr="0">
              <a:noAutofit/>
            </a:bodyPr>
            <a:lstStyle/>
            <a:p>
              <a:pPr marL="0" marR="0" lvl="0" indent="0" algn="ctr" rtl="0">
                <a:lnSpc>
                  <a:spcPct val="90000"/>
                </a:lnSpc>
                <a:spcBef>
                  <a:spcPts val="0"/>
                </a:spcBef>
                <a:spcAft>
                  <a:spcPts val="0"/>
                </a:spcAft>
                <a:buClr>
                  <a:schemeClr val="lt1"/>
                </a:buClr>
                <a:buSzPts val="2100"/>
                <a:buFont typeface="Twentieth Century"/>
                <a:buNone/>
              </a:pPr>
              <a:r>
                <a:rPr lang="en-US" sz="2100">
                  <a:solidFill>
                    <a:schemeClr val="lt1"/>
                  </a:solidFill>
                  <a:latin typeface="Twentieth Century"/>
                  <a:ea typeface="Twentieth Century"/>
                  <a:cs typeface="Twentieth Century"/>
                  <a:sym typeface="Twentieth Century"/>
                </a:rPr>
                <a:t>Assume your environment is compromised</a:t>
              </a:r>
              <a:endParaRPr/>
            </a:p>
          </p:txBody>
        </p:sp>
        <p:sp>
          <p:nvSpPr>
            <p:cNvPr id="1005" name="Google Shape;1005;p28"/>
            <p:cNvSpPr/>
            <p:nvPr/>
          </p:nvSpPr>
          <p:spPr>
            <a:xfrm>
              <a:off x="3095" y="758463"/>
              <a:ext cx="3018234" cy="2723726"/>
            </a:xfrm>
            <a:prstGeom prst="rect">
              <a:avLst/>
            </a:prstGeom>
            <a:solidFill>
              <a:srgbClr val="CFE7F3">
                <a:alpha val="89803"/>
              </a:srgbClr>
            </a:solidFill>
            <a:ln w="15875" cap="flat" cmpd="sng">
              <a:solidFill>
                <a:srgbClr val="CFE7F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txBox="1"/>
            <p:nvPr/>
          </p:nvSpPr>
          <p:spPr>
            <a:xfrm>
              <a:off x="3095" y="758463"/>
              <a:ext cx="3018234" cy="2723726"/>
            </a:xfrm>
            <a:prstGeom prst="rect">
              <a:avLst/>
            </a:prstGeom>
            <a:solidFill>
              <a:schemeClr val="tx1"/>
            </a:solidFill>
            <a:ln>
              <a:noFill/>
            </a:ln>
          </p:spPr>
          <p:txBody>
            <a:bodyPr spcFirstLastPara="1" wrap="square" lIns="112000" tIns="112000" rIns="149350" bIns="168000" anchor="t" anchorCtr="0">
              <a:noAutofit/>
            </a:bodyPr>
            <a:lstStyle/>
            <a:p>
              <a:pPr marL="228600" marR="0" lvl="1" indent="-228600" algn="l" rtl="0">
                <a:lnSpc>
                  <a:spcPct val="90000"/>
                </a:lnSpc>
                <a:spcBef>
                  <a:spcPts val="0"/>
                </a:spcBef>
                <a:spcAft>
                  <a:spcPts val="0"/>
                </a:spcAft>
                <a:buClr>
                  <a:schemeClr val="lt1"/>
                </a:buClr>
                <a:buSzPts val="2100"/>
                <a:buFont typeface="Twentieth Century"/>
                <a:buChar char="•"/>
              </a:pPr>
              <a:r>
                <a:rPr lang="en-US" sz="2100" b="0" i="0" u="none" strike="noStrike" cap="none" dirty="0">
                  <a:solidFill>
                    <a:schemeClr val="lt1"/>
                  </a:solidFill>
                  <a:latin typeface="Twentieth Century"/>
                  <a:ea typeface="Twentieth Century"/>
                  <a:cs typeface="Twentieth Century"/>
                  <a:sym typeface="Twentieth Century"/>
                </a:rPr>
                <a:t>Trust from a user or another system is earned, rather than given because the user is able to reach you on the network, has a company-owned device, etc.</a:t>
              </a:r>
              <a:endParaRPr dirty="0"/>
            </a:p>
          </p:txBody>
        </p:sp>
        <p:sp>
          <p:nvSpPr>
            <p:cNvPr id="1007" name="Google Shape;1007;p28"/>
            <p:cNvSpPr/>
            <p:nvPr/>
          </p:nvSpPr>
          <p:spPr>
            <a:xfrm>
              <a:off x="3443882" y="59524"/>
              <a:ext cx="3018234" cy="698939"/>
            </a:xfrm>
            <a:prstGeom prst="rect">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txBox="1"/>
            <p:nvPr/>
          </p:nvSpPr>
          <p:spPr>
            <a:xfrm>
              <a:off x="3443882" y="59524"/>
              <a:ext cx="3018234" cy="698939"/>
            </a:xfrm>
            <a:prstGeom prst="rect">
              <a:avLst/>
            </a:prstGeom>
            <a:noFill/>
            <a:ln>
              <a:noFill/>
            </a:ln>
          </p:spPr>
          <p:txBody>
            <a:bodyPr spcFirstLastPara="1" wrap="square" lIns="149350" tIns="85325" rIns="149350" bIns="85325" anchor="ctr" anchorCtr="0">
              <a:noAutofit/>
            </a:bodyPr>
            <a:lstStyle/>
            <a:p>
              <a:pPr marL="0" marR="0" lvl="0" indent="0" algn="ctr" rtl="0">
                <a:lnSpc>
                  <a:spcPct val="90000"/>
                </a:lnSpc>
                <a:spcBef>
                  <a:spcPts val="0"/>
                </a:spcBef>
                <a:spcAft>
                  <a:spcPts val="0"/>
                </a:spcAft>
                <a:buClr>
                  <a:schemeClr val="lt1"/>
                </a:buClr>
                <a:buSzPts val="2100"/>
                <a:buFont typeface="Twentieth Century"/>
                <a:buNone/>
              </a:pPr>
              <a:r>
                <a:rPr lang="en-US" sz="2100">
                  <a:solidFill>
                    <a:schemeClr val="lt1"/>
                  </a:solidFill>
                  <a:latin typeface="Twentieth Century"/>
                  <a:ea typeface="Twentieth Century"/>
                  <a:cs typeface="Twentieth Century"/>
                  <a:sym typeface="Twentieth Century"/>
                </a:rPr>
                <a:t>Plan for unauthorized access</a:t>
              </a:r>
              <a:endParaRPr/>
            </a:p>
          </p:txBody>
        </p:sp>
        <p:sp>
          <p:nvSpPr>
            <p:cNvPr id="1009" name="Google Shape;1009;p28"/>
            <p:cNvSpPr/>
            <p:nvPr/>
          </p:nvSpPr>
          <p:spPr>
            <a:xfrm>
              <a:off x="3443882" y="758463"/>
              <a:ext cx="3018234" cy="2723726"/>
            </a:xfrm>
            <a:prstGeom prst="rect">
              <a:avLst/>
            </a:prstGeom>
            <a:solidFill>
              <a:srgbClr val="DDCFEE">
                <a:alpha val="89803"/>
              </a:srgbClr>
            </a:solidFill>
            <a:ln w="15875" cap="flat" cmpd="sng">
              <a:solidFill>
                <a:srgbClr val="DDCFE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txBox="1"/>
            <p:nvPr/>
          </p:nvSpPr>
          <p:spPr>
            <a:xfrm>
              <a:off x="3443882" y="758463"/>
              <a:ext cx="3018234" cy="2723726"/>
            </a:xfrm>
            <a:prstGeom prst="rect">
              <a:avLst/>
            </a:prstGeom>
            <a:solidFill>
              <a:schemeClr val="tx1"/>
            </a:solidFill>
            <a:ln>
              <a:noFill/>
            </a:ln>
          </p:spPr>
          <p:txBody>
            <a:bodyPr spcFirstLastPara="1" wrap="square" lIns="112000" tIns="112000" rIns="149350" bIns="168000" anchor="t" anchorCtr="0">
              <a:noAutofit/>
            </a:bodyPr>
            <a:lstStyle/>
            <a:p>
              <a:pPr marL="228600" marR="0" lvl="1" indent="-228600" algn="l" rtl="0">
                <a:lnSpc>
                  <a:spcPct val="90000"/>
                </a:lnSpc>
                <a:spcBef>
                  <a:spcPts val="0"/>
                </a:spcBef>
                <a:spcAft>
                  <a:spcPts val="0"/>
                </a:spcAft>
                <a:buClr>
                  <a:schemeClr val="lt1"/>
                </a:buClr>
                <a:buSzPts val="2100"/>
                <a:buFont typeface="Twentieth Century"/>
                <a:buChar char="•"/>
              </a:pPr>
              <a:r>
                <a:rPr lang="en-US" sz="2100" b="0" i="0" u="none" strike="noStrike" cap="none">
                  <a:solidFill>
                    <a:schemeClr val="lt1"/>
                  </a:solidFill>
                  <a:latin typeface="Twentieth Century"/>
                  <a:ea typeface="Twentieth Century"/>
                  <a:cs typeface="Twentieth Century"/>
                  <a:sym typeface="Twentieth Century"/>
                </a:rPr>
                <a:t>Trust comes from evidence of strong authentication, authorization, or correct configuration.</a:t>
              </a:r>
              <a:endParaRPr/>
            </a:p>
          </p:txBody>
        </p:sp>
        <p:sp>
          <p:nvSpPr>
            <p:cNvPr id="1011" name="Google Shape;1011;p28"/>
            <p:cNvSpPr/>
            <p:nvPr/>
          </p:nvSpPr>
          <p:spPr>
            <a:xfrm>
              <a:off x="6884669" y="59524"/>
              <a:ext cx="3018234" cy="698939"/>
            </a:xfrm>
            <a:prstGeom prst="rect">
              <a:avLst/>
            </a:prstGeom>
            <a:solidFill>
              <a:srgbClr val="D6527A"/>
            </a:solidFill>
            <a:ln w="15875" cap="flat" cmpd="sng">
              <a:solidFill>
                <a:srgbClr val="D652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txBox="1"/>
            <p:nvPr/>
          </p:nvSpPr>
          <p:spPr>
            <a:xfrm>
              <a:off x="6884669" y="59524"/>
              <a:ext cx="3018234" cy="698939"/>
            </a:xfrm>
            <a:prstGeom prst="rect">
              <a:avLst/>
            </a:prstGeom>
            <a:noFill/>
            <a:ln>
              <a:noFill/>
            </a:ln>
          </p:spPr>
          <p:txBody>
            <a:bodyPr spcFirstLastPara="1" wrap="square" lIns="149350" tIns="85325" rIns="149350" bIns="85325" anchor="ctr" anchorCtr="0">
              <a:noAutofit/>
            </a:bodyPr>
            <a:lstStyle/>
            <a:p>
              <a:pPr marL="0" marR="0" lvl="0" indent="0" algn="ctr" rtl="0">
                <a:lnSpc>
                  <a:spcPct val="90000"/>
                </a:lnSpc>
                <a:spcBef>
                  <a:spcPts val="0"/>
                </a:spcBef>
                <a:spcAft>
                  <a:spcPts val="0"/>
                </a:spcAft>
                <a:buClr>
                  <a:schemeClr val="lt1"/>
                </a:buClr>
                <a:buSzPts val="2100"/>
                <a:buFont typeface="Twentieth Century"/>
                <a:buNone/>
              </a:pPr>
              <a:r>
                <a:rPr lang="en-US" sz="2100">
                  <a:solidFill>
                    <a:schemeClr val="lt1"/>
                  </a:solidFill>
                  <a:latin typeface="Twentieth Century"/>
                  <a:ea typeface="Twentieth Century"/>
                  <a:cs typeface="Twentieth Century"/>
                  <a:sym typeface="Twentieth Century"/>
                </a:rPr>
                <a:t>Practical application</a:t>
              </a:r>
              <a:endParaRPr/>
            </a:p>
          </p:txBody>
        </p:sp>
        <p:sp>
          <p:nvSpPr>
            <p:cNvPr id="1013" name="Google Shape;1013;p28"/>
            <p:cNvSpPr/>
            <p:nvPr/>
          </p:nvSpPr>
          <p:spPr>
            <a:xfrm>
              <a:off x="6884669" y="758463"/>
              <a:ext cx="3018234" cy="2723726"/>
            </a:xfrm>
            <a:prstGeom prst="rect">
              <a:avLst/>
            </a:prstGeom>
            <a:solidFill>
              <a:srgbClr val="EFCED5">
                <a:alpha val="89803"/>
              </a:srgbClr>
            </a:solidFill>
            <a:ln w="15875" cap="flat" cmpd="sng">
              <a:solidFill>
                <a:srgbClr val="EFCED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8"/>
            <p:cNvSpPr txBox="1"/>
            <p:nvPr/>
          </p:nvSpPr>
          <p:spPr>
            <a:xfrm>
              <a:off x="6884669" y="758463"/>
              <a:ext cx="3018234" cy="2723726"/>
            </a:xfrm>
            <a:prstGeom prst="rect">
              <a:avLst/>
            </a:prstGeom>
            <a:solidFill>
              <a:schemeClr val="tx1"/>
            </a:solidFill>
            <a:ln>
              <a:noFill/>
            </a:ln>
          </p:spPr>
          <p:txBody>
            <a:bodyPr spcFirstLastPara="1" wrap="square" lIns="112000" tIns="112000" rIns="149350" bIns="168000" anchor="t" anchorCtr="0">
              <a:noAutofit/>
            </a:bodyPr>
            <a:lstStyle/>
            <a:p>
              <a:pPr marL="228600" marR="0" lvl="1" indent="-228600" algn="l" rtl="0">
                <a:lnSpc>
                  <a:spcPct val="90000"/>
                </a:lnSpc>
                <a:spcBef>
                  <a:spcPts val="0"/>
                </a:spcBef>
                <a:spcAft>
                  <a:spcPts val="0"/>
                </a:spcAft>
                <a:buClr>
                  <a:schemeClr val="lt1"/>
                </a:buClr>
                <a:buSzPts val="2100"/>
                <a:buFont typeface="Twentieth Century"/>
                <a:buChar char="•"/>
              </a:pPr>
              <a:r>
                <a:rPr lang="en-US" sz="2100" b="0" i="0" u="none" strike="noStrike" cap="none">
                  <a:solidFill>
                    <a:schemeClr val="lt1"/>
                  </a:solidFill>
                  <a:latin typeface="Twentieth Century"/>
                  <a:ea typeface="Twentieth Century"/>
                  <a:cs typeface="Twentieth Century"/>
                  <a:sym typeface="Twentieth Century"/>
                </a:rPr>
                <a:t> Require encryption and authentication for all connections, even ones that originate in trusted networks.</a:t>
              </a:r>
              <a:endParaRPr/>
            </a:p>
            <a:p>
              <a:pPr marL="228600" marR="0" lvl="1" indent="-228600" algn="l" rtl="0">
                <a:lnSpc>
                  <a:spcPct val="90000"/>
                </a:lnSpc>
                <a:spcBef>
                  <a:spcPts val="315"/>
                </a:spcBef>
                <a:spcAft>
                  <a:spcPts val="0"/>
                </a:spcAft>
                <a:buClr>
                  <a:schemeClr val="lt1"/>
                </a:buClr>
                <a:buSzPts val="2100"/>
                <a:buFont typeface="Twentieth Century"/>
                <a:buChar char="•"/>
              </a:pPr>
              <a:r>
                <a:rPr lang="en-US" sz="2100" b="0" i="0" u="none" strike="noStrike" cap="none">
                  <a:solidFill>
                    <a:schemeClr val="lt1"/>
                  </a:solidFill>
                  <a:latin typeface="Twentieth Century"/>
                  <a:ea typeface="Twentieth Century"/>
                  <a:cs typeface="Twentieth Century"/>
                  <a:sym typeface="Twentieth Century"/>
                </a:rPr>
                <a:t>Multifactor Authentication</a:t>
              </a:r>
              <a:endParaRPr/>
            </a:p>
            <a:p>
              <a:pPr marL="228600" marR="0" lvl="1" indent="-228600" algn="l" rtl="0">
                <a:lnSpc>
                  <a:spcPct val="90000"/>
                </a:lnSpc>
                <a:spcBef>
                  <a:spcPts val="315"/>
                </a:spcBef>
                <a:spcAft>
                  <a:spcPts val="0"/>
                </a:spcAft>
                <a:buClr>
                  <a:schemeClr val="lt1"/>
                </a:buClr>
                <a:buSzPts val="2100"/>
                <a:buFont typeface="Twentieth Century"/>
                <a:buChar char="•"/>
              </a:pPr>
              <a:r>
                <a:rPr lang="en-US" sz="2100" b="0" i="0" u="none" strike="noStrike" cap="none">
                  <a:solidFill>
                    <a:schemeClr val="lt1"/>
                  </a:solidFill>
                  <a:latin typeface="Twentieth Century"/>
                  <a:ea typeface="Twentieth Century"/>
                  <a:cs typeface="Twentieth Century"/>
                  <a:sym typeface="Twentieth Century"/>
                </a:rPr>
                <a:t> Require periodic reauthentication</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4E6167"/>
            </a:gs>
            <a:gs pos="100000">
              <a:srgbClr val="151924"/>
            </a:gs>
          </a:gsLst>
          <a:lin ang="5040000" scaled="0"/>
        </a:gradFill>
        <a:effectLst/>
      </p:bgPr>
    </p:bg>
    <p:spTree>
      <p:nvGrpSpPr>
        <p:cNvPr id="1" name="Shape 1018"/>
        <p:cNvGrpSpPr/>
        <p:nvPr/>
      </p:nvGrpSpPr>
      <p:grpSpPr>
        <a:xfrm>
          <a:off x="0" y="0"/>
          <a:ext cx="0" cy="0"/>
          <a:chOff x="0" y="0"/>
          <a:chExt cx="0" cy="0"/>
        </a:xfrm>
      </p:grpSpPr>
      <p:sp>
        <p:nvSpPr>
          <p:cNvPr id="1019" name="Google Shape;1019;p29"/>
          <p:cNvSpPr/>
          <p:nvPr/>
        </p:nvSpPr>
        <p:spPr>
          <a:xfrm>
            <a:off x="0" y="0"/>
            <a:ext cx="12192000" cy="6858000"/>
          </a:xfrm>
          <a:prstGeom prst="rect">
            <a:avLst/>
          </a:prstGeom>
          <a:gradFill>
            <a:gsLst>
              <a:gs pos="0">
                <a:srgbClr val="4E6167"/>
              </a:gs>
              <a:gs pos="100000">
                <a:srgbClr val="151924"/>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1020" name="Google Shape;1020;p2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ATTACK SURFACE</a:t>
            </a:r>
            <a:endParaRPr/>
          </a:p>
        </p:txBody>
      </p:sp>
      <p:grpSp>
        <p:nvGrpSpPr>
          <p:cNvPr id="1021" name="Google Shape;1021;p29"/>
          <p:cNvGrpSpPr/>
          <p:nvPr/>
        </p:nvGrpSpPr>
        <p:grpSpPr>
          <a:xfrm>
            <a:off x="2240582" y="2455695"/>
            <a:ext cx="7707656" cy="3555000"/>
            <a:chOff x="1099171" y="14924"/>
            <a:chExt cx="7707656" cy="3555000"/>
          </a:xfrm>
        </p:grpSpPr>
        <p:sp>
          <p:nvSpPr>
            <p:cNvPr id="1022" name="Google Shape;1022;p29"/>
            <p:cNvSpPr/>
            <p:nvPr/>
          </p:nvSpPr>
          <p:spPr>
            <a:xfrm>
              <a:off x="1790202" y="14924"/>
              <a:ext cx="2161687" cy="2161687"/>
            </a:xfrm>
            <a:prstGeom prst="ellipse">
              <a:avLst/>
            </a:prstGeom>
            <a:solidFill>
              <a:srgbClr val="53B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2250890" y="475612"/>
              <a:ext cx="1240312" cy="124031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99171" y="2849924"/>
              <a:ext cx="354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txBox="1"/>
            <p:nvPr/>
          </p:nvSpPr>
          <p:spPr>
            <a:xfrm>
              <a:off x="1099171" y="2849924"/>
              <a:ext cx="354375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1400"/>
                <a:buFont typeface="Twentieth Century"/>
                <a:buNone/>
              </a:pPr>
              <a:r>
                <a:rPr lang="en-US" sz="1400" cap="none">
                  <a:solidFill>
                    <a:schemeClr val="lt1"/>
                  </a:solidFill>
                  <a:latin typeface="Twentieth Century"/>
                  <a:ea typeface="Twentieth Century"/>
                  <a:cs typeface="Twentieth Century"/>
                  <a:sym typeface="Twentieth Century"/>
                </a:rPr>
                <a:t>THE SET OF ALL POSSIBLE WAYS A SYSTEM CAN BE ATTACKED.</a:t>
              </a:r>
              <a:endParaRPr/>
            </a:p>
          </p:txBody>
        </p:sp>
        <p:sp>
          <p:nvSpPr>
            <p:cNvPr id="1026" name="Google Shape;1026;p29"/>
            <p:cNvSpPr/>
            <p:nvPr/>
          </p:nvSpPr>
          <p:spPr>
            <a:xfrm>
              <a:off x="5954108" y="14924"/>
              <a:ext cx="2161687" cy="2161687"/>
            </a:xfrm>
            <a:prstGeom prst="ellipse">
              <a:avLst/>
            </a:prstGeom>
            <a:solidFill>
              <a:srgbClr val="A160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6414796" y="475612"/>
              <a:ext cx="1240312" cy="124031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5263077" y="2849924"/>
              <a:ext cx="354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txBox="1"/>
            <p:nvPr/>
          </p:nvSpPr>
          <p:spPr>
            <a:xfrm>
              <a:off x="5263077" y="2849924"/>
              <a:ext cx="354375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lt1"/>
                </a:buClr>
                <a:buSzPts val="1400"/>
                <a:buFont typeface="Twentieth Century"/>
                <a:buNone/>
              </a:pPr>
              <a:r>
                <a:rPr lang="en-US" sz="1400" cap="none">
                  <a:solidFill>
                    <a:schemeClr val="lt1"/>
                  </a:solidFill>
                  <a:latin typeface="Twentieth Century"/>
                  <a:ea typeface="Twentieth Century"/>
                  <a:cs typeface="Twentieth Century"/>
                  <a:sym typeface="Twentieth Century"/>
                </a:rPr>
                <a:t>THE MORE COMPLEX THE SYSTEM, THE BIGGER THE ATTACK SURFACE, AND THE MORE LIKELY IT IS THAT AN ATTACKER WILL FIND A WAY IN.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30"/>
          <p:cNvSpPr txBox="1">
            <a:spLocks noGrp="1"/>
          </p:cNvSpPr>
          <p:nvPr>
            <p:ph type="title"/>
          </p:nvPr>
        </p:nvSpPr>
        <p:spPr>
          <a:xfrm>
            <a:off x="1141413" y="618518"/>
            <a:ext cx="9905998" cy="86326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CIA TRIANGLE: SECURING DATA AND DATA SYSTEMS</a:t>
            </a:r>
            <a:endParaRPr/>
          </a:p>
        </p:txBody>
      </p:sp>
      <p:grpSp>
        <p:nvGrpSpPr>
          <p:cNvPr id="1035" name="Google Shape;1035;p30"/>
          <p:cNvGrpSpPr/>
          <p:nvPr/>
        </p:nvGrpSpPr>
        <p:grpSpPr>
          <a:xfrm>
            <a:off x="239830" y="2085895"/>
            <a:ext cx="8370770" cy="4153587"/>
            <a:chOff x="2307" y="167304"/>
            <a:chExt cx="7377863" cy="3207105"/>
          </a:xfrm>
        </p:grpSpPr>
        <p:sp>
          <p:nvSpPr>
            <p:cNvPr id="1036" name="Google Shape;1036;p30"/>
            <p:cNvSpPr/>
            <p:nvPr/>
          </p:nvSpPr>
          <p:spPr>
            <a:xfrm>
              <a:off x="2307" y="167304"/>
              <a:ext cx="2249348" cy="547200"/>
            </a:xfrm>
            <a:prstGeom prst="rect">
              <a:avLst/>
            </a:prstGeom>
            <a:solidFill>
              <a:srgbClr val="A160CF"/>
            </a:solidFill>
            <a:ln w="1587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txBox="1"/>
            <p:nvPr/>
          </p:nvSpPr>
          <p:spPr>
            <a:xfrm>
              <a:off x="2307" y="167304"/>
              <a:ext cx="2249348" cy="547200"/>
            </a:xfrm>
            <a:prstGeom prst="rect">
              <a:avLst/>
            </a:prstGeom>
            <a:noFill/>
            <a:ln>
              <a:noFill/>
            </a:ln>
          </p:spPr>
          <p:txBody>
            <a:bodyPr spcFirstLastPara="1" wrap="square" lIns="135125" tIns="77200" rIns="135125" bIns="77200" anchor="ctr" anchorCtr="0">
              <a:noAutofit/>
            </a:bodyPr>
            <a:lstStyle/>
            <a:p>
              <a:pPr marL="0" marR="0" lvl="0" indent="0" algn="ctr" rtl="0">
                <a:lnSpc>
                  <a:spcPct val="90000"/>
                </a:lnSpc>
                <a:spcBef>
                  <a:spcPts val="0"/>
                </a:spcBef>
                <a:spcAft>
                  <a:spcPts val="0"/>
                </a:spcAft>
                <a:buClr>
                  <a:schemeClr val="lt1"/>
                </a:buClr>
                <a:buSzPts val="1900"/>
                <a:buFont typeface="Twentieth Century"/>
                <a:buNone/>
              </a:pPr>
              <a:r>
                <a:rPr lang="en-US" sz="1900">
                  <a:solidFill>
                    <a:schemeClr val="lt1"/>
                  </a:solidFill>
                  <a:latin typeface="Twentieth Century"/>
                  <a:ea typeface="Twentieth Century"/>
                  <a:cs typeface="Twentieth Century"/>
                  <a:sym typeface="Twentieth Century"/>
                </a:rPr>
                <a:t>Confidentiality</a:t>
              </a:r>
              <a:endParaRPr/>
            </a:p>
          </p:txBody>
        </p:sp>
        <p:sp>
          <p:nvSpPr>
            <p:cNvPr id="1038" name="Google Shape;1038;p30"/>
            <p:cNvSpPr/>
            <p:nvPr/>
          </p:nvSpPr>
          <p:spPr>
            <a:xfrm>
              <a:off x="2307" y="714504"/>
              <a:ext cx="2249348" cy="2659905"/>
            </a:xfrm>
            <a:prstGeom prst="rect">
              <a:avLst/>
            </a:prstGeom>
            <a:solidFill>
              <a:srgbClr val="DDCFEE">
                <a:alpha val="89803"/>
              </a:srgbClr>
            </a:solidFill>
            <a:ln w="15875" cap="flat" cmpd="sng">
              <a:solidFill>
                <a:srgbClr val="DDCFE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txBox="1"/>
            <p:nvPr/>
          </p:nvSpPr>
          <p:spPr>
            <a:xfrm>
              <a:off x="2307" y="714504"/>
              <a:ext cx="2249348" cy="2659905"/>
            </a:xfrm>
            <a:prstGeom prst="rect">
              <a:avLst/>
            </a:prstGeom>
            <a:solidFill>
              <a:schemeClr val="tx1"/>
            </a:solid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dirty="0">
                  <a:solidFill>
                    <a:schemeClr val="lt1"/>
                  </a:solidFill>
                  <a:latin typeface="Twentieth Century"/>
                  <a:ea typeface="Twentieth Century"/>
                  <a:cs typeface="Twentieth Century"/>
                  <a:sym typeface="Twentieth Century"/>
                </a:rPr>
                <a:t>Only authorized individuals/systems can view sensitive or classified information. Data being sent over the network should not be accessed by unauthorized individuals</a:t>
              </a:r>
              <a:endParaRPr dirty="0"/>
            </a:p>
          </p:txBody>
        </p:sp>
        <p:sp>
          <p:nvSpPr>
            <p:cNvPr id="1040" name="Google Shape;1040;p30"/>
            <p:cNvSpPr/>
            <p:nvPr/>
          </p:nvSpPr>
          <p:spPr>
            <a:xfrm>
              <a:off x="2566564" y="167304"/>
              <a:ext cx="2249348" cy="547200"/>
            </a:xfrm>
            <a:prstGeom prst="rect">
              <a:avLst/>
            </a:prstGeom>
            <a:solidFill>
              <a:srgbClr val="D358C1"/>
            </a:solidFill>
            <a:ln w="15875" cap="flat" cmpd="sng">
              <a:solidFill>
                <a:srgbClr val="D358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txBox="1"/>
            <p:nvPr/>
          </p:nvSpPr>
          <p:spPr>
            <a:xfrm>
              <a:off x="2566564" y="167304"/>
              <a:ext cx="2249348" cy="547200"/>
            </a:xfrm>
            <a:prstGeom prst="rect">
              <a:avLst/>
            </a:prstGeom>
            <a:noFill/>
            <a:ln>
              <a:noFill/>
            </a:ln>
          </p:spPr>
          <p:txBody>
            <a:bodyPr spcFirstLastPara="1" wrap="square" lIns="135125" tIns="77200" rIns="135125" bIns="77200" anchor="ctr" anchorCtr="0">
              <a:noAutofit/>
            </a:bodyPr>
            <a:lstStyle/>
            <a:p>
              <a:pPr marL="0" marR="0" lvl="0" indent="0" algn="ctr" rtl="0">
                <a:lnSpc>
                  <a:spcPct val="90000"/>
                </a:lnSpc>
                <a:spcBef>
                  <a:spcPts val="0"/>
                </a:spcBef>
                <a:spcAft>
                  <a:spcPts val="0"/>
                </a:spcAft>
                <a:buClr>
                  <a:schemeClr val="lt1"/>
                </a:buClr>
                <a:buSzPts val="1900"/>
                <a:buFont typeface="Twentieth Century"/>
                <a:buNone/>
              </a:pPr>
              <a:r>
                <a:rPr lang="en-US" sz="1900">
                  <a:solidFill>
                    <a:schemeClr val="lt1"/>
                  </a:solidFill>
                  <a:latin typeface="Twentieth Century"/>
                  <a:ea typeface="Twentieth Century"/>
                  <a:cs typeface="Twentieth Century"/>
                  <a:sym typeface="Twentieth Century"/>
                </a:rPr>
                <a:t>Integrity</a:t>
              </a:r>
              <a:endParaRPr/>
            </a:p>
          </p:txBody>
        </p:sp>
        <p:sp>
          <p:nvSpPr>
            <p:cNvPr id="1042" name="Google Shape;1042;p30"/>
            <p:cNvSpPr/>
            <p:nvPr/>
          </p:nvSpPr>
          <p:spPr>
            <a:xfrm>
              <a:off x="2566564" y="714504"/>
              <a:ext cx="2249348" cy="2659905"/>
            </a:xfrm>
            <a:prstGeom prst="rect">
              <a:avLst/>
            </a:prstGeom>
            <a:solidFill>
              <a:srgbClr val="EFCEEA">
                <a:alpha val="89803"/>
              </a:srgbClr>
            </a:solidFill>
            <a:ln w="15875" cap="flat" cmpd="sng">
              <a:solidFill>
                <a:srgbClr val="EFCEE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txBox="1"/>
            <p:nvPr/>
          </p:nvSpPr>
          <p:spPr>
            <a:xfrm>
              <a:off x="2566564" y="714504"/>
              <a:ext cx="2249348" cy="2659905"/>
            </a:xfrm>
            <a:prstGeom prst="rect">
              <a:avLst/>
            </a:prstGeom>
            <a:solidFill>
              <a:schemeClr val="tx1"/>
            </a:solid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a:solidFill>
                    <a:schemeClr val="lt1"/>
                  </a:solidFill>
                  <a:latin typeface="Twentieth Century"/>
                  <a:ea typeface="Twentieth Century"/>
                  <a:cs typeface="Twentieth Century"/>
                  <a:sym typeface="Twentieth Century"/>
                </a:rPr>
                <a:t>Data is complete and accurate and an organization is able to protect it from corruption or tampering.</a:t>
              </a:r>
              <a:endParaRPr/>
            </a:p>
          </p:txBody>
        </p:sp>
        <p:sp>
          <p:nvSpPr>
            <p:cNvPr id="1044" name="Google Shape;1044;p30"/>
            <p:cNvSpPr/>
            <p:nvPr/>
          </p:nvSpPr>
          <p:spPr>
            <a:xfrm>
              <a:off x="5130822" y="167304"/>
              <a:ext cx="2249348" cy="547200"/>
            </a:xfrm>
            <a:prstGeom prst="rect">
              <a:avLst/>
            </a:prstGeom>
            <a:solidFill>
              <a:srgbClr val="D6517A"/>
            </a:solidFill>
            <a:ln w="15875" cap="flat" cmpd="sng">
              <a:solidFill>
                <a:srgbClr val="D651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txBox="1"/>
            <p:nvPr/>
          </p:nvSpPr>
          <p:spPr>
            <a:xfrm>
              <a:off x="5130822" y="167304"/>
              <a:ext cx="2249348" cy="547200"/>
            </a:xfrm>
            <a:prstGeom prst="rect">
              <a:avLst/>
            </a:prstGeom>
            <a:noFill/>
            <a:ln>
              <a:noFill/>
            </a:ln>
          </p:spPr>
          <p:txBody>
            <a:bodyPr spcFirstLastPara="1" wrap="square" lIns="135125" tIns="77200" rIns="135125" bIns="77200" anchor="ctr" anchorCtr="0">
              <a:noAutofit/>
            </a:bodyPr>
            <a:lstStyle/>
            <a:p>
              <a:pPr marL="0" marR="0" lvl="0" indent="0" algn="ctr" rtl="0">
                <a:lnSpc>
                  <a:spcPct val="90000"/>
                </a:lnSpc>
                <a:spcBef>
                  <a:spcPts val="0"/>
                </a:spcBef>
                <a:spcAft>
                  <a:spcPts val="0"/>
                </a:spcAft>
                <a:buClr>
                  <a:schemeClr val="lt1"/>
                </a:buClr>
                <a:buSzPts val="1900"/>
                <a:buFont typeface="Twentieth Century"/>
                <a:buNone/>
              </a:pPr>
              <a:r>
                <a:rPr lang="en-US" sz="1900">
                  <a:solidFill>
                    <a:schemeClr val="lt1"/>
                  </a:solidFill>
                  <a:latin typeface="Twentieth Century"/>
                  <a:ea typeface="Twentieth Century"/>
                  <a:cs typeface="Twentieth Century"/>
                  <a:sym typeface="Twentieth Century"/>
                </a:rPr>
                <a:t>Availability</a:t>
              </a:r>
              <a:endParaRPr/>
            </a:p>
          </p:txBody>
        </p:sp>
        <p:sp>
          <p:nvSpPr>
            <p:cNvPr id="1046" name="Google Shape;1046;p30"/>
            <p:cNvSpPr/>
            <p:nvPr/>
          </p:nvSpPr>
          <p:spPr>
            <a:xfrm>
              <a:off x="5130822" y="714504"/>
              <a:ext cx="2249348" cy="2659905"/>
            </a:xfrm>
            <a:prstGeom prst="rect">
              <a:avLst/>
            </a:prstGeom>
            <a:solidFill>
              <a:srgbClr val="F0CDD5">
                <a:alpha val="89803"/>
              </a:srgbClr>
            </a:solidFill>
            <a:ln w="15875" cap="flat" cmpd="sng">
              <a:solidFill>
                <a:srgbClr val="F0CDD5">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txBox="1"/>
            <p:nvPr/>
          </p:nvSpPr>
          <p:spPr>
            <a:xfrm>
              <a:off x="5130822" y="714504"/>
              <a:ext cx="2249348" cy="2659905"/>
            </a:xfrm>
            <a:prstGeom prst="rect">
              <a:avLst/>
            </a:prstGeom>
            <a:solidFill>
              <a:schemeClr val="tx1"/>
            </a:solidFill>
            <a:ln>
              <a:noFill/>
            </a:ln>
          </p:spPr>
          <p:txBody>
            <a:bodyPr spcFirstLastPara="1" wrap="square" lIns="101325" tIns="101325" rIns="135125" bIns="152000" anchor="t" anchorCtr="0">
              <a:noAutofit/>
            </a:bodyPr>
            <a:lstStyle/>
            <a:p>
              <a:pPr marL="171450" marR="0" lvl="1" indent="-171450" algn="l" rtl="0">
                <a:lnSpc>
                  <a:spcPct val="90000"/>
                </a:lnSpc>
                <a:spcBef>
                  <a:spcPts val="0"/>
                </a:spcBef>
                <a:spcAft>
                  <a:spcPts val="0"/>
                </a:spcAft>
                <a:buClr>
                  <a:schemeClr val="lt1"/>
                </a:buClr>
                <a:buSzPts val="1900"/>
                <a:buFont typeface="Twentieth Century"/>
                <a:buChar char="•"/>
              </a:pPr>
              <a:r>
                <a:rPr lang="en-US" sz="1900" b="0" i="0" u="none" strike="noStrike" cap="none">
                  <a:solidFill>
                    <a:schemeClr val="lt1"/>
                  </a:solidFill>
                  <a:latin typeface="Twentieth Century"/>
                  <a:ea typeface="Twentieth Century"/>
                  <a:cs typeface="Twentieth Century"/>
                  <a:sym typeface="Twentieth Century"/>
                </a:rPr>
                <a:t>Network, systems, and data should be readily available to its users.</a:t>
              </a:r>
              <a:endParaRPr/>
            </a:p>
          </p:txBody>
        </p:sp>
      </p:grpSp>
      <p:pic>
        <p:nvPicPr>
          <p:cNvPr id="1048" name="Google Shape;1048;p30"/>
          <p:cNvPicPr preferRelativeResize="0"/>
          <p:nvPr/>
        </p:nvPicPr>
        <p:blipFill rotWithShape="1">
          <a:blip r:embed="rId3">
            <a:alphaModFix/>
          </a:blip>
          <a:srcRect/>
          <a:stretch/>
        </p:blipFill>
        <p:spPr>
          <a:xfrm>
            <a:off x="7830208" y="1735797"/>
            <a:ext cx="4440958" cy="37245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20"/>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solidFill>
                  <a:schemeClr val="accent2"/>
                </a:solidFill>
              </a:rPr>
              <a:t>THE SHARED RESPONSIBILITY MODEL</a:t>
            </a:r>
            <a:endParaRPr dirty="0">
              <a:solidFill>
                <a:schemeClr val="accent2"/>
              </a:solidFill>
            </a:endParaRPr>
          </a:p>
        </p:txBody>
      </p:sp>
      <p:sp>
        <p:nvSpPr>
          <p:cNvPr id="898" name="Google Shape;898;p20"/>
          <p:cNvSpPr txBox="1"/>
          <p:nvPr/>
        </p:nvSpPr>
        <p:spPr>
          <a:xfrm>
            <a:off x="1248937" y="4505093"/>
            <a:ext cx="9043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Who is responsible for cloud security?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2"/>
        <p:cNvGrpSpPr/>
        <p:nvPr/>
      </p:nvGrpSpPr>
      <p:grpSpPr>
        <a:xfrm>
          <a:off x="0" y="0"/>
          <a:ext cx="0" cy="0"/>
          <a:chOff x="0" y="0"/>
          <a:chExt cx="0" cy="0"/>
        </a:xfrm>
      </p:grpSpPr>
      <p:sp>
        <p:nvSpPr>
          <p:cNvPr id="903" name="Google Shape;903;p21"/>
          <p:cNvSpPr txBox="1">
            <a:spLocks noGrp="1"/>
          </p:cNvSpPr>
          <p:nvPr>
            <p:ph type="title"/>
          </p:nvPr>
        </p:nvSpPr>
        <p:spPr>
          <a:xfrm>
            <a:off x="1625477" y="289336"/>
            <a:ext cx="9905998" cy="5924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THE SHARED RESPONSIBILITY MODEL</a:t>
            </a:r>
            <a:endParaRPr/>
          </a:p>
        </p:txBody>
      </p:sp>
      <p:pic>
        <p:nvPicPr>
          <p:cNvPr id="904" name="Google Shape;904;p21"/>
          <p:cNvPicPr preferRelativeResize="0"/>
          <p:nvPr/>
        </p:nvPicPr>
        <p:blipFill rotWithShape="1">
          <a:blip r:embed="rId3">
            <a:alphaModFix/>
          </a:blip>
          <a:srcRect/>
          <a:stretch/>
        </p:blipFill>
        <p:spPr>
          <a:xfrm>
            <a:off x="1639614" y="992343"/>
            <a:ext cx="9134466" cy="5001117"/>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sp>
        <p:nvSpPr>
          <p:cNvPr id="905" name="Google Shape;905;p21"/>
          <p:cNvSpPr txBox="1">
            <a:spLocks noGrp="1"/>
          </p:cNvSpPr>
          <p:nvPr>
            <p:ph type="body" idx="1"/>
          </p:nvPr>
        </p:nvSpPr>
        <p:spPr>
          <a:xfrm>
            <a:off x="1478222" y="5993461"/>
            <a:ext cx="6200872" cy="83309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Clr>
                <a:schemeClr val="lt1"/>
              </a:buClr>
              <a:buSzPct val="125000"/>
              <a:buChar char="•"/>
            </a:pPr>
            <a:r>
              <a:rPr lang="en-US"/>
              <a:t>CSP Responsibility: “Security of the Cloud”</a:t>
            </a:r>
            <a:endParaRPr/>
          </a:p>
          <a:p>
            <a:pPr marL="228600" lvl="0" indent="-228600" algn="l" rtl="0">
              <a:lnSpc>
                <a:spcPct val="120000"/>
              </a:lnSpc>
              <a:spcBef>
                <a:spcPts val="1000"/>
              </a:spcBef>
              <a:spcAft>
                <a:spcPts val="0"/>
              </a:spcAft>
              <a:buClr>
                <a:schemeClr val="lt1"/>
              </a:buClr>
              <a:buSzPct val="125000"/>
              <a:buChar char="•"/>
            </a:pPr>
            <a:r>
              <a:rPr lang="en-US"/>
              <a:t>Customer responsibility: “Security in the Cloud”</a:t>
            </a:r>
            <a:endParaRPr/>
          </a:p>
        </p:txBody>
      </p:sp>
      <p:sp>
        <p:nvSpPr>
          <p:cNvPr id="906" name="Google Shape;906;p21"/>
          <p:cNvSpPr txBox="1"/>
          <p:nvPr/>
        </p:nvSpPr>
        <p:spPr>
          <a:xfrm>
            <a:off x="6699380" y="6010832"/>
            <a:ext cx="475861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lt1"/>
                </a:solidFill>
                <a:latin typeface="Twentieth Century"/>
                <a:ea typeface="Twentieth Century"/>
                <a:cs typeface="Twentieth Century"/>
                <a:sym typeface="Twentieth Century"/>
              </a:rPr>
              <a:t>Source: https://aws.amazon.com/compliance/shared-responsibility-model/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1"/>
        <p:cNvGrpSpPr/>
        <p:nvPr/>
      </p:nvGrpSpPr>
      <p:grpSpPr>
        <a:xfrm>
          <a:off x="0" y="0"/>
          <a:ext cx="0" cy="0"/>
          <a:chOff x="0" y="0"/>
          <a:chExt cx="0" cy="0"/>
        </a:xfrm>
      </p:grpSpPr>
      <p:sp>
        <p:nvSpPr>
          <p:cNvPr id="912" name="Google Shape;912;p22"/>
          <p:cNvSpPr txBox="1">
            <a:spLocks noGrp="1"/>
          </p:cNvSpPr>
          <p:nvPr>
            <p:ph type="title"/>
          </p:nvPr>
        </p:nvSpPr>
        <p:spPr>
          <a:xfrm>
            <a:off x="1141413" y="618518"/>
            <a:ext cx="9905998" cy="11367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CUSTOMER SECURITY RESPONSIBILITY</a:t>
            </a:r>
            <a:endParaRPr/>
          </a:p>
        </p:txBody>
      </p:sp>
      <p:grpSp>
        <p:nvGrpSpPr>
          <p:cNvPr id="913" name="Google Shape;913;p22"/>
          <p:cNvGrpSpPr/>
          <p:nvPr/>
        </p:nvGrpSpPr>
        <p:grpSpPr>
          <a:xfrm>
            <a:off x="1142622" y="3104810"/>
            <a:ext cx="9903581" cy="2285060"/>
            <a:chOff x="1209" y="428830"/>
            <a:chExt cx="9903581" cy="2285060"/>
          </a:xfrm>
        </p:grpSpPr>
        <p:sp>
          <p:nvSpPr>
            <p:cNvPr id="914" name="Google Shape;914;p22"/>
            <p:cNvSpPr/>
            <p:nvPr/>
          </p:nvSpPr>
          <p:spPr>
            <a:xfrm>
              <a:off x="7390804" y="1299583"/>
              <a:ext cx="1675990" cy="398809"/>
            </a:xfrm>
            <a:custGeom>
              <a:avLst/>
              <a:gdLst/>
              <a:ahLst/>
              <a:cxnLst/>
              <a:rect l="l" t="t" r="r" b="b"/>
              <a:pathLst>
                <a:path w="120000" h="120000" extrusionOk="0">
                  <a:moveTo>
                    <a:pt x="0" y="0"/>
                  </a:moveTo>
                  <a:lnTo>
                    <a:pt x="0" y="81777"/>
                  </a:lnTo>
                  <a:lnTo>
                    <a:pt x="120000" y="81777"/>
                  </a:lnTo>
                  <a:lnTo>
                    <a:pt x="12000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15" name="Google Shape;915;p22"/>
            <p:cNvSpPr/>
            <p:nvPr/>
          </p:nvSpPr>
          <p:spPr>
            <a:xfrm>
              <a:off x="7345084" y="1299583"/>
              <a:ext cx="91440" cy="398809"/>
            </a:xfrm>
            <a:custGeom>
              <a:avLst/>
              <a:gdLst/>
              <a:ahLst/>
              <a:cxnLst/>
              <a:rect l="l" t="t" r="r" b="b"/>
              <a:pathLst>
                <a:path w="120000" h="120000" extrusionOk="0">
                  <a:moveTo>
                    <a:pt x="60000" y="0"/>
                  </a:moveTo>
                  <a:lnTo>
                    <a:pt x="6000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16" name="Google Shape;916;p22"/>
            <p:cNvSpPr/>
            <p:nvPr/>
          </p:nvSpPr>
          <p:spPr>
            <a:xfrm>
              <a:off x="5714813" y="1299583"/>
              <a:ext cx="1675990" cy="398809"/>
            </a:xfrm>
            <a:custGeom>
              <a:avLst/>
              <a:gdLst/>
              <a:ahLst/>
              <a:cxnLst/>
              <a:rect l="l" t="t" r="r" b="b"/>
              <a:pathLst>
                <a:path w="120000" h="120000" extrusionOk="0">
                  <a:moveTo>
                    <a:pt x="120000" y="0"/>
                  </a:moveTo>
                  <a:lnTo>
                    <a:pt x="120000" y="81777"/>
                  </a:lnTo>
                  <a:lnTo>
                    <a:pt x="0" y="81777"/>
                  </a:lnTo>
                  <a:lnTo>
                    <a:pt x="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17" name="Google Shape;917;p22"/>
            <p:cNvSpPr/>
            <p:nvPr/>
          </p:nvSpPr>
          <p:spPr>
            <a:xfrm>
              <a:off x="2362832" y="1299583"/>
              <a:ext cx="1675990" cy="398809"/>
            </a:xfrm>
            <a:custGeom>
              <a:avLst/>
              <a:gdLst/>
              <a:ahLst/>
              <a:cxnLst/>
              <a:rect l="l" t="t" r="r" b="b"/>
              <a:pathLst>
                <a:path w="120000" h="120000" extrusionOk="0">
                  <a:moveTo>
                    <a:pt x="0" y="0"/>
                  </a:moveTo>
                  <a:lnTo>
                    <a:pt x="0" y="81777"/>
                  </a:lnTo>
                  <a:lnTo>
                    <a:pt x="120000" y="81777"/>
                  </a:lnTo>
                  <a:lnTo>
                    <a:pt x="12000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18" name="Google Shape;918;p22"/>
            <p:cNvSpPr/>
            <p:nvPr/>
          </p:nvSpPr>
          <p:spPr>
            <a:xfrm>
              <a:off x="2317112" y="1299583"/>
              <a:ext cx="91440" cy="398809"/>
            </a:xfrm>
            <a:custGeom>
              <a:avLst/>
              <a:gdLst/>
              <a:ahLst/>
              <a:cxnLst/>
              <a:rect l="l" t="t" r="r" b="b"/>
              <a:pathLst>
                <a:path w="120000" h="120000" extrusionOk="0">
                  <a:moveTo>
                    <a:pt x="60000" y="0"/>
                  </a:moveTo>
                  <a:lnTo>
                    <a:pt x="6000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19" name="Google Shape;919;p22"/>
            <p:cNvSpPr/>
            <p:nvPr/>
          </p:nvSpPr>
          <p:spPr>
            <a:xfrm>
              <a:off x="686841" y="1299583"/>
              <a:ext cx="1675990" cy="398809"/>
            </a:xfrm>
            <a:custGeom>
              <a:avLst/>
              <a:gdLst/>
              <a:ahLst/>
              <a:cxnLst/>
              <a:rect l="l" t="t" r="r" b="b"/>
              <a:pathLst>
                <a:path w="120000" h="120000" extrusionOk="0">
                  <a:moveTo>
                    <a:pt x="120000" y="0"/>
                  </a:moveTo>
                  <a:lnTo>
                    <a:pt x="120000" y="81777"/>
                  </a:lnTo>
                  <a:lnTo>
                    <a:pt x="0" y="81777"/>
                  </a:lnTo>
                  <a:lnTo>
                    <a:pt x="0" y="120000"/>
                  </a:lnTo>
                </a:path>
              </a:pathLst>
            </a:custGeom>
            <a:noFill/>
            <a:ln w="9525" cap="flat" cmpd="sng">
              <a:solidFill>
                <a:srgbClr val="A160CF"/>
              </a:solidFill>
              <a:prstDash val="solid"/>
              <a:round/>
              <a:headEnd type="none" w="sm" len="sm"/>
              <a:tailEnd type="none" w="sm" len="sm"/>
            </a:ln>
          </p:spPr>
          <p:txBody>
            <a:bodyPr/>
            <a:lstStyle/>
            <a:p>
              <a:endParaRPr lang="en-US"/>
            </a:p>
          </p:txBody>
        </p:sp>
        <p:sp>
          <p:nvSpPr>
            <p:cNvPr id="920" name="Google Shape;920;p22"/>
            <p:cNvSpPr/>
            <p:nvPr/>
          </p:nvSpPr>
          <p:spPr>
            <a:xfrm>
              <a:off x="1677199" y="428830"/>
              <a:ext cx="1371265" cy="870753"/>
            </a:xfrm>
            <a:prstGeom prst="roundRect">
              <a:avLst>
                <a:gd name="adj" fmla="val 10000"/>
              </a:avLst>
            </a:prstGeom>
            <a:gradFill>
              <a:gsLst>
                <a:gs pos="0">
                  <a:srgbClr val="66D49C"/>
                </a:gs>
                <a:gs pos="100000">
                  <a:srgbClr val="33C27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1829562" y="573574"/>
              <a:ext cx="1371265" cy="870753"/>
            </a:xfrm>
            <a:prstGeom prst="roundRect">
              <a:avLst>
                <a:gd name="adj" fmla="val 10000"/>
              </a:avLst>
            </a:prstGeom>
            <a:solidFill>
              <a:schemeClr val="lt1">
                <a:alpha val="89803"/>
              </a:schemeClr>
            </a:solidFill>
            <a:ln w="9525" cap="flat" cmpd="sng">
              <a:solidFill>
                <a:srgbClr val="4ECE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txBox="1"/>
            <p:nvPr/>
          </p:nvSpPr>
          <p:spPr>
            <a:xfrm>
              <a:off x="1855065" y="599077"/>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IaaS (e.g. EC2)</a:t>
              </a:r>
              <a:endParaRPr/>
            </a:p>
          </p:txBody>
        </p:sp>
        <p:sp>
          <p:nvSpPr>
            <p:cNvPr id="923" name="Google Shape;923;p22"/>
            <p:cNvSpPr/>
            <p:nvPr/>
          </p:nvSpPr>
          <p:spPr>
            <a:xfrm>
              <a:off x="1209"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2"/>
            <p:cNvSpPr/>
            <p:nvPr/>
          </p:nvSpPr>
          <p:spPr>
            <a:xfrm>
              <a:off x="153572"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2"/>
            <p:cNvSpPr txBox="1"/>
            <p:nvPr/>
          </p:nvSpPr>
          <p:spPr>
            <a:xfrm>
              <a:off x="179075"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Guest OS updates and patching</a:t>
              </a:r>
              <a:endParaRPr/>
            </a:p>
          </p:txBody>
        </p:sp>
        <p:sp>
          <p:nvSpPr>
            <p:cNvPr id="926" name="Google Shape;926;p22"/>
            <p:cNvSpPr/>
            <p:nvPr/>
          </p:nvSpPr>
          <p:spPr>
            <a:xfrm>
              <a:off x="1677199"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2"/>
            <p:cNvSpPr/>
            <p:nvPr/>
          </p:nvSpPr>
          <p:spPr>
            <a:xfrm>
              <a:off x="1829562"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2"/>
            <p:cNvSpPr txBox="1"/>
            <p:nvPr/>
          </p:nvSpPr>
          <p:spPr>
            <a:xfrm>
              <a:off x="1855065"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Application software and utilities</a:t>
              </a:r>
              <a:endParaRPr/>
            </a:p>
          </p:txBody>
        </p:sp>
        <p:sp>
          <p:nvSpPr>
            <p:cNvPr id="929" name="Google Shape;929;p22"/>
            <p:cNvSpPr/>
            <p:nvPr/>
          </p:nvSpPr>
          <p:spPr>
            <a:xfrm>
              <a:off x="3353190"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a:off x="3505553"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2"/>
            <p:cNvSpPr txBox="1"/>
            <p:nvPr/>
          </p:nvSpPr>
          <p:spPr>
            <a:xfrm>
              <a:off x="3531056"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Firewall configuration (security group)</a:t>
              </a:r>
              <a:endParaRPr/>
            </a:p>
          </p:txBody>
        </p:sp>
        <p:sp>
          <p:nvSpPr>
            <p:cNvPr id="932" name="Google Shape;932;p22"/>
            <p:cNvSpPr/>
            <p:nvPr/>
          </p:nvSpPr>
          <p:spPr>
            <a:xfrm>
              <a:off x="6705172" y="428830"/>
              <a:ext cx="1371265" cy="870753"/>
            </a:xfrm>
            <a:prstGeom prst="roundRect">
              <a:avLst>
                <a:gd name="adj" fmla="val 10000"/>
              </a:avLst>
            </a:prstGeom>
            <a:gradFill>
              <a:gsLst>
                <a:gs pos="0">
                  <a:srgbClr val="66D49C"/>
                </a:gs>
                <a:gs pos="100000">
                  <a:srgbClr val="33C27C"/>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6857534" y="573574"/>
              <a:ext cx="1371265" cy="870753"/>
            </a:xfrm>
            <a:prstGeom prst="roundRect">
              <a:avLst>
                <a:gd name="adj" fmla="val 10000"/>
              </a:avLst>
            </a:prstGeom>
            <a:solidFill>
              <a:schemeClr val="lt1">
                <a:alpha val="89803"/>
              </a:schemeClr>
            </a:solidFill>
            <a:ln w="9525" cap="flat" cmpd="sng">
              <a:solidFill>
                <a:srgbClr val="4ECE9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txBox="1"/>
            <p:nvPr/>
          </p:nvSpPr>
          <p:spPr>
            <a:xfrm>
              <a:off x="6883037" y="599077"/>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Managed Services (e.g., S3, DynamoDB)</a:t>
              </a:r>
              <a:endParaRPr/>
            </a:p>
          </p:txBody>
        </p:sp>
        <p:sp>
          <p:nvSpPr>
            <p:cNvPr id="935" name="Google Shape;935;p22"/>
            <p:cNvSpPr/>
            <p:nvPr/>
          </p:nvSpPr>
          <p:spPr>
            <a:xfrm>
              <a:off x="5029181"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2"/>
            <p:cNvSpPr/>
            <p:nvPr/>
          </p:nvSpPr>
          <p:spPr>
            <a:xfrm>
              <a:off x="5181544"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2"/>
            <p:cNvSpPr txBox="1"/>
            <p:nvPr/>
          </p:nvSpPr>
          <p:spPr>
            <a:xfrm>
              <a:off x="5207047"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Data</a:t>
              </a:r>
              <a:endParaRPr/>
            </a:p>
          </p:txBody>
        </p:sp>
        <p:sp>
          <p:nvSpPr>
            <p:cNvPr id="938" name="Google Shape;938;p22"/>
            <p:cNvSpPr/>
            <p:nvPr/>
          </p:nvSpPr>
          <p:spPr>
            <a:xfrm>
              <a:off x="6705172"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6857534"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txBox="1"/>
            <p:nvPr/>
          </p:nvSpPr>
          <p:spPr>
            <a:xfrm>
              <a:off x="6883037"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Classifying assets</a:t>
              </a:r>
              <a:endParaRPr/>
            </a:p>
          </p:txBody>
        </p:sp>
        <p:sp>
          <p:nvSpPr>
            <p:cNvPr id="941" name="Google Shape;941;p22"/>
            <p:cNvSpPr/>
            <p:nvPr/>
          </p:nvSpPr>
          <p:spPr>
            <a:xfrm>
              <a:off x="8381162" y="1698392"/>
              <a:ext cx="1371265" cy="870753"/>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8533525" y="1843137"/>
              <a:ext cx="1371265" cy="870753"/>
            </a:xfrm>
            <a:prstGeom prst="roundRect">
              <a:avLst>
                <a:gd name="adj" fmla="val 10000"/>
              </a:avLst>
            </a:prstGeom>
            <a:solidFill>
              <a:schemeClr val="lt1">
                <a:alpha val="89803"/>
              </a:schemeClr>
            </a:solidFill>
            <a:ln w="9525" cap="flat" cmpd="sng">
              <a:solidFill>
                <a:srgbClr val="A160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2"/>
            <p:cNvSpPr txBox="1"/>
            <p:nvPr/>
          </p:nvSpPr>
          <p:spPr>
            <a:xfrm>
              <a:off x="8559028" y="1868640"/>
              <a:ext cx="1320259" cy="819747"/>
            </a:xfrm>
            <a:prstGeom prst="rect">
              <a:avLst/>
            </a:prstGeom>
            <a:solidFill>
              <a:schemeClr val="tx1"/>
            </a:solid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Twentieth Century"/>
                <a:buNone/>
              </a:pPr>
              <a:r>
                <a:rPr lang="en-US" sz="1500">
                  <a:solidFill>
                    <a:schemeClr val="lt1"/>
                  </a:solidFill>
                  <a:latin typeface="Twentieth Century"/>
                  <a:ea typeface="Twentieth Century"/>
                  <a:cs typeface="Twentieth Century"/>
                  <a:sym typeface="Twentieth Century"/>
                </a:rPr>
                <a:t>IAM</a:t>
              </a:r>
              <a:endParaRPr/>
            </a:p>
          </p:txBody>
        </p:sp>
      </p:grpSp>
      <p:sp>
        <p:nvSpPr>
          <p:cNvPr id="944" name="Google Shape;944;p22"/>
          <p:cNvSpPr txBox="1"/>
          <p:nvPr/>
        </p:nvSpPr>
        <p:spPr>
          <a:xfrm>
            <a:off x="1141413" y="2241328"/>
            <a:ext cx="9354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Twentieth Century"/>
                <a:ea typeface="Twentieth Century"/>
                <a:cs typeface="Twentieth Century"/>
                <a:sym typeface="Twentieth Century"/>
              </a:rPr>
              <a:t>The customer responsibility will vary depending on the services they use: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23"/>
          <p:cNvSpPr txBox="1">
            <a:spLocks noGrp="1"/>
          </p:cNvSpPr>
          <p:nvPr>
            <p:ph type="title"/>
          </p:nvPr>
        </p:nvSpPr>
        <p:spPr>
          <a:xfrm>
            <a:off x="1141413" y="618518"/>
            <a:ext cx="9905998" cy="8088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CUSTOMER SECURITY RESPONSIBILITY, CONT.</a:t>
            </a:r>
            <a:endParaRPr dirty="0"/>
          </a:p>
        </p:txBody>
      </p:sp>
      <p:pic>
        <p:nvPicPr>
          <p:cNvPr id="950" name="Google Shape;950;p23" descr="Figure 1.1 – The shared responsibility model &#10;"/>
          <p:cNvPicPr preferRelativeResize="0"/>
          <p:nvPr/>
        </p:nvPicPr>
        <p:blipFill rotWithShape="1">
          <a:blip r:embed="rId3">
            <a:alphaModFix/>
          </a:blip>
          <a:srcRect/>
          <a:stretch/>
        </p:blipFill>
        <p:spPr>
          <a:xfrm>
            <a:off x="2241111" y="1286409"/>
            <a:ext cx="6870231" cy="5225998"/>
          </a:xfrm>
          <a:prstGeom prst="rect">
            <a:avLst/>
          </a:prstGeom>
          <a:noFill/>
          <a:ln>
            <a:noFill/>
          </a:ln>
        </p:spPr>
      </p:pic>
      <p:sp>
        <p:nvSpPr>
          <p:cNvPr id="951" name="Google Shape;951;p23"/>
          <p:cNvSpPr txBox="1"/>
          <p:nvPr/>
        </p:nvSpPr>
        <p:spPr>
          <a:xfrm>
            <a:off x="-84426" y="6512407"/>
            <a:ext cx="3740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wentieth Century"/>
                <a:ea typeface="Twentieth Century"/>
                <a:cs typeface="Twentieth Century"/>
                <a:sym typeface="Twentieth Century"/>
              </a:rPr>
              <a:t>Source: Cloud Security Handbook</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8A9B-4255-DA3B-71C5-D47B094AD24C}"/>
              </a:ext>
            </a:extLst>
          </p:cNvPr>
          <p:cNvSpPr>
            <a:spLocks noGrp="1"/>
          </p:cNvSpPr>
          <p:nvPr>
            <p:ph type="title"/>
          </p:nvPr>
        </p:nvSpPr>
        <p:spPr/>
        <p:txBody>
          <a:bodyPr/>
          <a:lstStyle/>
          <a:p>
            <a:r>
              <a:rPr lang="en-US"/>
              <a:t>Assignment 6 Feedback</a:t>
            </a:r>
            <a:endParaRPr lang="en-US" dirty="0"/>
          </a:p>
        </p:txBody>
      </p:sp>
      <p:sp>
        <p:nvSpPr>
          <p:cNvPr id="3" name="Content Placeholder 2">
            <a:extLst>
              <a:ext uri="{FF2B5EF4-FFF2-40B4-BE49-F238E27FC236}">
                <a16:creationId xmlns:a16="http://schemas.microsoft.com/office/drawing/2014/main" id="{96E7EFBE-504E-635D-EF97-6EF08DF7FD14}"/>
              </a:ext>
            </a:extLst>
          </p:cNvPr>
          <p:cNvSpPr>
            <a:spLocks noGrp="1"/>
          </p:cNvSpPr>
          <p:nvPr>
            <p:ph idx="1"/>
          </p:nvPr>
        </p:nvSpPr>
        <p:spPr>
          <a:xfrm>
            <a:off x="1141412" y="2249487"/>
            <a:ext cx="5181601" cy="3541714"/>
          </a:xfrm>
        </p:spPr>
        <p:txBody>
          <a:bodyPr/>
          <a:lstStyle/>
          <a:p>
            <a:r>
              <a:rPr lang="en-US" dirty="0"/>
              <a:t>Cool things people did:</a:t>
            </a:r>
          </a:p>
          <a:p>
            <a:pPr lvl="1"/>
            <a:r>
              <a:rPr lang="en-US" dirty="0"/>
              <a:t>Headers as links to external resources</a:t>
            </a:r>
          </a:p>
          <a:p>
            <a:pPr lvl="1"/>
            <a:r>
              <a:rPr lang="en-US" dirty="0"/>
              <a:t>Great looking avatars</a:t>
            </a:r>
          </a:p>
          <a:p>
            <a:pPr lvl="1"/>
            <a:r>
              <a:rPr lang="en-US" dirty="0"/>
              <a:t>Removing the second page if you don’t need the room</a:t>
            </a:r>
          </a:p>
        </p:txBody>
      </p:sp>
      <p:pic>
        <p:nvPicPr>
          <p:cNvPr id="5" name="Picture 4" descr="A person in a blue suit&#10;&#10;Description automatically generated">
            <a:extLst>
              <a:ext uri="{FF2B5EF4-FFF2-40B4-BE49-F238E27FC236}">
                <a16:creationId xmlns:a16="http://schemas.microsoft.com/office/drawing/2014/main" id="{C9FEE1B3-62B3-F95D-CFE1-E69260860026}"/>
              </a:ext>
            </a:extLst>
          </p:cNvPr>
          <p:cNvPicPr>
            <a:picLocks noChangeAspect="1"/>
          </p:cNvPicPr>
          <p:nvPr/>
        </p:nvPicPr>
        <p:blipFill>
          <a:blip r:embed="rId2"/>
          <a:stretch>
            <a:fillRect/>
          </a:stretch>
        </p:blipFill>
        <p:spPr>
          <a:xfrm>
            <a:off x="6716486" y="2097088"/>
            <a:ext cx="5181600" cy="3479800"/>
          </a:xfrm>
          <a:prstGeom prst="rect">
            <a:avLst/>
          </a:prstGeom>
        </p:spPr>
      </p:pic>
    </p:spTree>
    <p:extLst>
      <p:ext uri="{BB962C8B-B14F-4D97-AF65-F5344CB8AC3E}">
        <p14:creationId xmlns:p14="http://schemas.microsoft.com/office/powerpoint/2010/main" val="88298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24"/>
          <p:cNvSpPr txBox="1">
            <a:spLocks noGrp="1"/>
          </p:cNvSpPr>
          <p:nvPr>
            <p:ph type="title"/>
          </p:nvPr>
        </p:nvSpPr>
        <p:spPr>
          <a:xfrm>
            <a:off x="1143001" y="109931"/>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CUSTOMER SECURITY RESPONSIBILITY, CONT.</a:t>
            </a:r>
            <a:endParaRPr dirty="0"/>
          </a:p>
        </p:txBody>
      </p:sp>
      <p:pic>
        <p:nvPicPr>
          <p:cNvPr id="957" name="Google Shape;957;p24" descr="prcs 0108"/>
          <p:cNvPicPr preferRelativeResize="0"/>
          <p:nvPr/>
        </p:nvPicPr>
        <p:blipFill rotWithShape="1">
          <a:blip r:embed="rId3">
            <a:alphaModFix/>
          </a:blip>
          <a:srcRect/>
          <a:stretch/>
        </p:blipFill>
        <p:spPr>
          <a:xfrm>
            <a:off x="1143001" y="1230086"/>
            <a:ext cx="9013370" cy="5320137"/>
          </a:xfrm>
          <a:prstGeom prst="rect">
            <a:avLst/>
          </a:prstGeom>
          <a:noFill/>
          <a:ln>
            <a:noFill/>
          </a:ln>
        </p:spPr>
      </p:pic>
      <p:sp>
        <p:nvSpPr>
          <p:cNvPr id="958" name="Google Shape;958;p24"/>
          <p:cNvSpPr txBox="1"/>
          <p:nvPr/>
        </p:nvSpPr>
        <p:spPr>
          <a:xfrm>
            <a:off x="6697516" y="6550223"/>
            <a:ext cx="346636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lt1"/>
                </a:solidFill>
                <a:latin typeface="Twentieth Century"/>
                <a:ea typeface="Twentieth Century"/>
                <a:cs typeface="Twentieth Century"/>
                <a:sym typeface="Twentieth Century"/>
              </a:rPr>
              <a:t>Source: Practical Cloud Security, 2</a:t>
            </a:r>
            <a:r>
              <a:rPr lang="en-US" sz="1400" baseline="30000" dirty="0">
                <a:solidFill>
                  <a:schemeClr val="lt1"/>
                </a:solidFill>
                <a:latin typeface="Twentieth Century"/>
                <a:ea typeface="Twentieth Century"/>
                <a:cs typeface="Twentieth Century"/>
                <a:sym typeface="Twentieth Century"/>
              </a:rPr>
              <a:t>nd</a:t>
            </a:r>
            <a:r>
              <a:rPr lang="en-US" sz="1400" dirty="0">
                <a:solidFill>
                  <a:schemeClr val="lt1"/>
                </a:solidFill>
                <a:latin typeface="Twentieth Century"/>
                <a:ea typeface="Twentieth Century"/>
                <a:cs typeface="Twentieth Century"/>
                <a:sym typeface="Twentieth Century"/>
              </a:rPr>
              <a:t> Edition</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57"/>
        <p:cNvGrpSpPr/>
        <p:nvPr/>
      </p:nvGrpSpPr>
      <p:grpSpPr>
        <a:xfrm>
          <a:off x="0" y="0"/>
          <a:ext cx="0" cy="0"/>
          <a:chOff x="0" y="0"/>
          <a:chExt cx="0" cy="0"/>
        </a:xfrm>
      </p:grpSpPr>
      <p:pic>
        <p:nvPicPr>
          <p:cNvPr id="758" name="Google Shape;758;p18"/>
          <p:cNvPicPr preferRelativeResize="0"/>
          <p:nvPr/>
        </p:nvPicPr>
        <p:blipFill rotWithShape="1">
          <a:blip r:embed="rId3">
            <a:alphaModFix amt="30000"/>
          </a:blip>
          <a:srcRect/>
          <a:stretch/>
        </p:blipFill>
        <p:spPr>
          <a:xfrm>
            <a:off x="0" y="-1"/>
            <a:ext cx="12192003" cy="6858001"/>
          </a:xfrm>
          <a:prstGeom prst="rect">
            <a:avLst/>
          </a:prstGeom>
          <a:noFill/>
          <a:ln>
            <a:noFill/>
          </a:ln>
        </p:spPr>
      </p:pic>
      <p:grpSp>
        <p:nvGrpSpPr>
          <p:cNvPr id="759" name="Google Shape;759;p18"/>
          <p:cNvGrpSpPr/>
          <p:nvPr/>
        </p:nvGrpSpPr>
        <p:grpSpPr>
          <a:xfrm>
            <a:off x="0" y="0"/>
            <a:ext cx="2305051" cy="6858001"/>
            <a:chOff x="0" y="0"/>
            <a:chExt cx="2305051" cy="6858001"/>
          </a:xfrm>
        </p:grpSpPr>
        <p:sp>
          <p:nvSpPr>
            <p:cNvPr id="760" name="Google Shape;760;p18"/>
            <p:cNvSpPr/>
            <p:nvPr/>
          </p:nvSpPr>
          <p:spPr>
            <a:xfrm>
              <a:off x="1209675" y="4763"/>
              <a:ext cx="23813" cy="2181225"/>
            </a:xfrm>
            <a:prstGeom prst="rect">
              <a:avLst/>
            </a:pr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1" name="Google Shape;761;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2" name="Google Shape;762;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3" name="Google Shape;763;p18"/>
            <p:cNvSpPr/>
            <p:nvPr/>
          </p:nvSpPr>
          <p:spPr>
            <a:xfrm>
              <a:off x="414338" y="9525"/>
              <a:ext cx="28575" cy="4481513"/>
            </a:xfrm>
            <a:prstGeom prst="rect">
              <a:avLst/>
            </a:pr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4" name="Google Shape;764;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5" name="Google Shape;765;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6" name="Google Shape;766;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7" name="Google Shape;767;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8" name="Google Shape;768;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69" name="Google Shape;769;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0" name="Google Shape;770;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1" name="Google Shape;771;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2" name="Google Shape;772;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3" name="Google Shape;773;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4" name="Google Shape;774;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5" name="Google Shape;775;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6" name="Google Shape;776;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7" name="Google Shape;777;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8" name="Google Shape;778;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79" name="Google Shape;779;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0" name="Google Shape;780;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1" name="Google Shape;781;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2" name="Google Shape;782;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3" name="Google Shape;783;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4" name="Google Shape;784;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5" name="Google Shape;785;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6" name="Google Shape;786;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7" name="Google Shape;787;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8" name="Google Shape;788;p18"/>
            <p:cNvSpPr/>
            <p:nvPr/>
          </p:nvSpPr>
          <p:spPr>
            <a:xfrm>
              <a:off x="642938" y="6610350"/>
              <a:ext cx="23813" cy="242888"/>
            </a:xfrm>
            <a:prstGeom prst="rect">
              <a:avLst/>
            </a:pr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89" name="Google Shape;789;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0" name="Google Shape;790;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1" name="Google Shape;791;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2" name="Google Shape;792;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3" name="Google Shape;793;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4" name="Google Shape;794;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5" name="Google Shape;795;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6" name="Google Shape;796;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7" name="Google Shape;797;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8" name="Google Shape;798;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799" name="Google Shape;799;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0" name="Google Shape;800;p18"/>
            <p:cNvSpPr/>
            <p:nvPr/>
          </p:nvSpPr>
          <p:spPr>
            <a:xfrm>
              <a:off x="1228725" y="4662488"/>
              <a:ext cx="23813" cy="2181225"/>
            </a:xfrm>
            <a:prstGeom prst="rect">
              <a:avLst/>
            </a:pr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1" name="Google Shape;801;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2" name="Google Shape;802;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3" name="Google Shape;803;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4" name="Google Shape;804;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5" name="Google Shape;805;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6" name="Google Shape;806;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7" name="Google Shape;807;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8" name="Google Shape;808;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09" name="Google Shape;809;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0" name="Google Shape;810;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1" name="Google Shape;811;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2" name="Google Shape;812;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3" name="Google Shape;813;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697C9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
        <p:nvSpPr>
          <p:cNvPr id="814" name="Google Shape;814;p18"/>
          <p:cNvSpPr/>
          <p:nvPr/>
        </p:nvSpPr>
        <p:spPr>
          <a:xfrm>
            <a:off x="0" y="0"/>
            <a:ext cx="12191999"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5" name="Google Shape;815;p18"/>
          <p:cNvSpPr txBox="1">
            <a:spLocks noGrp="1"/>
          </p:cNvSpPr>
          <p:nvPr>
            <p:ph type="title"/>
          </p:nvPr>
        </p:nvSpPr>
        <p:spPr>
          <a:xfrm>
            <a:off x="1195388" y="1122363"/>
            <a:ext cx="10301287" cy="30273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5400"/>
              <a:buFont typeface="Twentieth Century"/>
              <a:buNone/>
            </a:pPr>
            <a:r>
              <a:rPr lang="en-US" sz="5400"/>
              <a:t>WHAT RESOURCES DO WE NEED TO SECURE IN THE CLOUD?</a:t>
            </a:r>
            <a:endParaRPr/>
          </a:p>
        </p:txBody>
      </p:sp>
      <p:grpSp>
        <p:nvGrpSpPr>
          <p:cNvPr id="816" name="Google Shape;816;p18"/>
          <p:cNvGrpSpPr/>
          <p:nvPr/>
        </p:nvGrpSpPr>
        <p:grpSpPr>
          <a:xfrm>
            <a:off x="0" y="0"/>
            <a:ext cx="2305051" cy="6858001"/>
            <a:chOff x="0" y="0"/>
            <a:chExt cx="2305051" cy="6858001"/>
          </a:xfrm>
        </p:grpSpPr>
        <p:sp>
          <p:nvSpPr>
            <p:cNvPr id="817" name="Google Shape;817;p18"/>
            <p:cNvSpPr/>
            <p:nvPr/>
          </p:nvSpPr>
          <p:spPr>
            <a:xfrm>
              <a:off x="1209675" y="4763"/>
              <a:ext cx="23813" cy="2181225"/>
            </a:xfrm>
            <a:prstGeom prst="rect">
              <a:avLst/>
            </a:pr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8" name="Google Shape;818;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19" name="Google Shape;819;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0" name="Google Shape;820;p18"/>
            <p:cNvSpPr/>
            <p:nvPr/>
          </p:nvSpPr>
          <p:spPr>
            <a:xfrm>
              <a:off x="414338" y="9525"/>
              <a:ext cx="28575" cy="4481513"/>
            </a:xfrm>
            <a:prstGeom prst="rect">
              <a:avLst/>
            </a:pr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1" name="Google Shape;821;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2" name="Google Shape;822;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3" name="Google Shape;823;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4" name="Google Shape;824;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5" name="Google Shape;825;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6" name="Google Shape;826;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7" name="Google Shape;827;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8" name="Google Shape;828;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29" name="Google Shape;829;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0" name="Google Shape;830;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1" name="Google Shape;831;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2" name="Google Shape;832;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3" name="Google Shape;833;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4" name="Google Shape;834;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5" name="Google Shape;835;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6" name="Google Shape;836;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7" name="Google Shape;837;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8" name="Google Shape;838;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39" name="Google Shape;839;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0" name="Google Shape;840;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1" name="Google Shape;841;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2" name="Google Shape;842;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3" name="Google Shape;843;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4" name="Google Shape;844;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5" name="Google Shape;845;p18"/>
            <p:cNvSpPr/>
            <p:nvPr/>
          </p:nvSpPr>
          <p:spPr>
            <a:xfrm>
              <a:off x="642938" y="6610350"/>
              <a:ext cx="23813" cy="242888"/>
            </a:xfrm>
            <a:prstGeom prst="rect">
              <a:avLst/>
            </a:pr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6" name="Google Shape;846;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7" name="Google Shape;847;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8" name="Google Shape;848;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49" name="Google Shape;849;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0" name="Google Shape;850;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1" name="Google Shape;851;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2" name="Google Shape;852;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3" name="Google Shape;853;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4" name="Google Shape;854;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5" name="Google Shape;855;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6" name="Google Shape;856;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7" name="Google Shape;857;p18"/>
            <p:cNvSpPr/>
            <p:nvPr/>
          </p:nvSpPr>
          <p:spPr>
            <a:xfrm>
              <a:off x="1228725" y="4662488"/>
              <a:ext cx="23813" cy="2181225"/>
            </a:xfrm>
            <a:prstGeom prst="rect">
              <a:avLst/>
            </a:pr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8" name="Google Shape;858;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59" name="Google Shape;859;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0" name="Google Shape;860;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1" name="Google Shape;861;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2" name="Google Shape;862;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3" name="Google Shape;863;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4" name="Google Shape;864;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5" name="Google Shape;865;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6" name="Google Shape;866;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7" name="Google Shape;867;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8" name="Google Shape;868;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69" name="Google Shape;869;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70" name="Google Shape;870;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rgbClr val="7C96A3">
                    <a:alpha val="60000"/>
                  </a:srgbClr>
                </a:gs>
                <a:gs pos="100000">
                  <a:srgbClr val="697C98">
                    <a:alpha val="8000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5"/>
        <p:cNvGrpSpPr/>
        <p:nvPr/>
      </p:nvGrpSpPr>
      <p:grpSpPr>
        <a:xfrm>
          <a:off x="0" y="0"/>
          <a:ext cx="0" cy="0"/>
          <a:chOff x="0" y="0"/>
          <a:chExt cx="0" cy="0"/>
        </a:xfrm>
      </p:grpSpPr>
      <p:sp>
        <p:nvSpPr>
          <p:cNvPr id="876" name="Google Shape;876;p19"/>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877" name="Google Shape;877;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WHAT RESOURCES DO WE NEED TO SECURE IN THE CLOUD?</a:t>
            </a:r>
            <a:endParaRPr/>
          </a:p>
        </p:txBody>
      </p:sp>
      <p:grpSp>
        <p:nvGrpSpPr>
          <p:cNvPr id="878" name="Google Shape;878;p19"/>
          <p:cNvGrpSpPr/>
          <p:nvPr/>
        </p:nvGrpSpPr>
        <p:grpSpPr>
          <a:xfrm>
            <a:off x="674915" y="2318657"/>
            <a:ext cx="10369596" cy="3198227"/>
            <a:chOff x="2902" y="274314"/>
            <a:chExt cx="9900195" cy="2993082"/>
          </a:xfrm>
        </p:grpSpPr>
        <p:sp>
          <p:nvSpPr>
            <p:cNvPr id="879" name="Google Shape;879;p19"/>
            <p:cNvSpPr/>
            <p:nvPr/>
          </p:nvSpPr>
          <p:spPr>
            <a:xfrm>
              <a:off x="2902" y="274314"/>
              <a:ext cx="2302371" cy="1381422"/>
            </a:xfrm>
            <a:prstGeom prst="rect">
              <a:avLst/>
            </a:prstGeom>
            <a:gradFill>
              <a:gsLst>
                <a:gs pos="0">
                  <a:srgbClr val="69C4E4"/>
                </a:gs>
                <a:gs pos="100000">
                  <a:srgbClr val="35ABD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txBox="1"/>
            <p:nvPr/>
          </p:nvSpPr>
          <p:spPr>
            <a:xfrm>
              <a:off x="2902" y="27431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Infrastructure</a:t>
              </a:r>
              <a:endParaRPr/>
            </a:p>
          </p:txBody>
        </p:sp>
        <p:sp>
          <p:nvSpPr>
            <p:cNvPr id="881" name="Google Shape;881;p19"/>
            <p:cNvSpPr/>
            <p:nvPr/>
          </p:nvSpPr>
          <p:spPr>
            <a:xfrm>
              <a:off x="2535510" y="274314"/>
              <a:ext cx="2302371" cy="1381422"/>
            </a:xfrm>
            <a:prstGeom prst="rect">
              <a:avLst/>
            </a:prstGeom>
            <a:gradFill>
              <a:gsLst>
                <a:gs pos="0">
                  <a:srgbClr val="6BA6E0"/>
                </a:gs>
                <a:gs pos="100000">
                  <a:srgbClr val="3787CE"/>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txBox="1"/>
            <p:nvPr/>
          </p:nvSpPr>
          <p:spPr>
            <a:xfrm>
              <a:off x="2535510" y="27431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Network</a:t>
              </a:r>
              <a:endParaRPr/>
            </a:p>
          </p:txBody>
        </p:sp>
        <p:sp>
          <p:nvSpPr>
            <p:cNvPr id="883" name="Google Shape;883;p19"/>
            <p:cNvSpPr/>
            <p:nvPr/>
          </p:nvSpPr>
          <p:spPr>
            <a:xfrm>
              <a:off x="5068118" y="274314"/>
              <a:ext cx="2302371" cy="1381422"/>
            </a:xfrm>
            <a:prstGeom prst="rect">
              <a:avLst/>
            </a:prstGeom>
            <a:gradFill>
              <a:gsLst>
                <a:gs pos="0">
                  <a:srgbClr val="6C8CDF"/>
                </a:gs>
                <a:gs pos="100000">
                  <a:srgbClr val="3966CD"/>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txBox="1"/>
            <p:nvPr/>
          </p:nvSpPr>
          <p:spPr>
            <a:xfrm>
              <a:off x="5068118" y="27431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Applications</a:t>
              </a:r>
              <a:endParaRPr/>
            </a:p>
          </p:txBody>
        </p:sp>
        <p:sp>
          <p:nvSpPr>
            <p:cNvPr id="885" name="Google Shape;885;p19"/>
            <p:cNvSpPr/>
            <p:nvPr/>
          </p:nvSpPr>
          <p:spPr>
            <a:xfrm>
              <a:off x="7600726" y="274314"/>
              <a:ext cx="2302371" cy="1381422"/>
            </a:xfrm>
            <a:prstGeom prst="rect">
              <a:avLst/>
            </a:prstGeom>
            <a:gradFill>
              <a:gsLst>
                <a:gs pos="0">
                  <a:srgbClr val="6F76DC"/>
                </a:gs>
                <a:gs pos="100000">
                  <a:srgbClr val="3D4AC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txBox="1"/>
            <p:nvPr/>
          </p:nvSpPr>
          <p:spPr>
            <a:xfrm>
              <a:off x="7600726" y="27431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Software Supply Chain</a:t>
              </a:r>
              <a:endParaRPr/>
            </a:p>
          </p:txBody>
        </p:sp>
        <p:sp>
          <p:nvSpPr>
            <p:cNvPr id="887" name="Google Shape;887;p19"/>
            <p:cNvSpPr/>
            <p:nvPr/>
          </p:nvSpPr>
          <p:spPr>
            <a:xfrm>
              <a:off x="1269206" y="1885974"/>
              <a:ext cx="2302371" cy="1381422"/>
            </a:xfrm>
            <a:prstGeom prst="rect">
              <a:avLst/>
            </a:prstGeom>
            <a:gradFill>
              <a:gsLst>
                <a:gs pos="0">
                  <a:srgbClr val="7E70DA"/>
                </a:gs>
                <a:gs pos="100000">
                  <a:srgbClr val="5440C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txBox="1"/>
            <p:nvPr/>
          </p:nvSpPr>
          <p:spPr>
            <a:xfrm>
              <a:off x="1269206" y="188597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Data</a:t>
              </a:r>
              <a:endParaRPr/>
            </a:p>
          </p:txBody>
        </p:sp>
        <p:sp>
          <p:nvSpPr>
            <p:cNvPr id="889" name="Google Shape;889;p19"/>
            <p:cNvSpPr/>
            <p:nvPr/>
          </p:nvSpPr>
          <p:spPr>
            <a:xfrm>
              <a:off x="3801814" y="1885974"/>
              <a:ext cx="2302371" cy="1381422"/>
            </a:xfrm>
            <a:prstGeom prst="rect">
              <a:avLst/>
            </a:prstGeom>
            <a:gradFill>
              <a:gsLst>
                <a:gs pos="0">
                  <a:srgbClr val="9572D7"/>
                </a:gs>
                <a:gs pos="100000">
                  <a:srgbClr val="7241C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txBox="1"/>
            <p:nvPr/>
          </p:nvSpPr>
          <p:spPr>
            <a:xfrm>
              <a:off x="3801814" y="188597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User and Service Accounts</a:t>
              </a:r>
              <a:endParaRPr/>
            </a:p>
          </p:txBody>
        </p:sp>
        <p:sp>
          <p:nvSpPr>
            <p:cNvPr id="891" name="Google Shape;891;p19"/>
            <p:cNvSpPr/>
            <p:nvPr/>
          </p:nvSpPr>
          <p:spPr>
            <a:xfrm>
              <a:off x="6334422" y="1885974"/>
              <a:ext cx="2302371" cy="1381422"/>
            </a:xfrm>
            <a:prstGeom prst="rect">
              <a:avLst/>
            </a:prstGeom>
            <a:gradFill>
              <a:gsLst>
                <a:gs pos="0">
                  <a:srgbClr val="AB73D5"/>
                </a:gs>
                <a:gs pos="100000">
                  <a:srgbClr val="8D45C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txBox="1"/>
            <p:nvPr/>
          </p:nvSpPr>
          <p:spPr>
            <a:xfrm>
              <a:off x="6334422" y="1885974"/>
              <a:ext cx="2302371" cy="1381422"/>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Endpoints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F5ED-7A63-25E4-0436-1DF6CB73123C}"/>
              </a:ext>
            </a:extLst>
          </p:cNvPr>
          <p:cNvSpPr>
            <a:spLocks noGrp="1"/>
          </p:cNvSpPr>
          <p:nvPr>
            <p:ph type="title"/>
          </p:nvPr>
        </p:nvSpPr>
        <p:spPr/>
        <p:txBody>
          <a:bodyPr/>
          <a:lstStyle/>
          <a:p>
            <a:r>
              <a:rPr lang="en-US" dirty="0"/>
              <a:t>WHERE SHOULD WE START?</a:t>
            </a:r>
          </a:p>
        </p:txBody>
      </p:sp>
      <p:sp>
        <p:nvSpPr>
          <p:cNvPr id="3" name="Text Placeholder 2">
            <a:extLst>
              <a:ext uri="{FF2B5EF4-FFF2-40B4-BE49-F238E27FC236}">
                <a16:creationId xmlns:a16="http://schemas.microsoft.com/office/drawing/2014/main" id="{4BB2E631-AC3B-F966-87D3-8F725C761E94}"/>
              </a:ext>
            </a:extLst>
          </p:cNvPr>
          <p:cNvSpPr>
            <a:spLocks noGrp="1"/>
          </p:cNvSpPr>
          <p:nvPr>
            <p:ph type="body" idx="1"/>
          </p:nvPr>
        </p:nvSpPr>
        <p:spPr/>
        <p:txBody>
          <a:bodyPr/>
          <a:lstStyle/>
          <a:p>
            <a:r>
              <a:rPr lang="en-US" dirty="0"/>
              <a:t>Having a good mental model or framework for securing your cloud resources helps you determine what to prioritize (beyond the basics). </a:t>
            </a:r>
          </a:p>
          <a:p>
            <a:r>
              <a:rPr lang="en-US" dirty="0"/>
              <a:t>We need to think like a threat actor… </a:t>
            </a:r>
          </a:p>
        </p:txBody>
      </p:sp>
    </p:spTree>
    <p:extLst>
      <p:ext uri="{BB962C8B-B14F-4D97-AF65-F5344CB8AC3E}">
        <p14:creationId xmlns:p14="http://schemas.microsoft.com/office/powerpoint/2010/main" val="335419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1"/>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solidFill>
                  <a:schemeClr val="accent2"/>
                </a:solidFill>
              </a:rPr>
              <a:t>THREAT MODELING</a:t>
            </a:r>
            <a:endParaRPr dirty="0">
              <a:solidFill>
                <a:schemeClr val="accent2"/>
              </a:solidFill>
            </a:endParaRPr>
          </a:p>
        </p:txBody>
      </p:sp>
      <p:sp>
        <p:nvSpPr>
          <p:cNvPr id="1408" name="Google Shape;1408;p41"/>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r>
              <a:rPr lang="en-US" dirty="0"/>
              <a:t>CATASTROPHIZING FOR FUN AND PROFIT (AND SECURITY)</a:t>
            </a:r>
          </a:p>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4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WHAT IS THREAT MODELING</a:t>
            </a:r>
            <a:endParaRPr/>
          </a:p>
        </p:txBody>
      </p:sp>
      <p:sp>
        <p:nvSpPr>
          <p:cNvPr id="1414" name="Google Shape;1414;p4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a:t>Threat modeling is the practice of defining all threats that your business, application, system, or product will likely face. </a:t>
            </a:r>
            <a:endParaRPr/>
          </a:p>
          <a:p>
            <a:pPr marL="228600" lvl="0" indent="-228600" algn="l" rtl="0">
              <a:lnSpc>
                <a:spcPct val="120000"/>
              </a:lnSpc>
              <a:spcBef>
                <a:spcPts val="1000"/>
              </a:spcBef>
              <a:spcAft>
                <a:spcPts val="0"/>
              </a:spcAft>
              <a:buClr>
                <a:schemeClr val="lt1"/>
              </a:buClr>
              <a:buSzPts val="3000"/>
              <a:buChar char="•"/>
            </a:pPr>
            <a:r>
              <a:rPr lang="en-US"/>
              <a:t>Examples of questions we ask when threat modeling:</a:t>
            </a:r>
            <a:endParaRPr/>
          </a:p>
          <a:p>
            <a:pPr marL="685800" lvl="1" indent="-228600" algn="l" rtl="0">
              <a:lnSpc>
                <a:spcPct val="120000"/>
              </a:lnSpc>
              <a:spcBef>
                <a:spcPts val="500"/>
              </a:spcBef>
              <a:spcAft>
                <a:spcPts val="0"/>
              </a:spcAft>
              <a:buClr>
                <a:schemeClr val="lt1"/>
              </a:buClr>
              <a:buSzPts val="2500"/>
              <a:buChar char="•"/>
            </a:pPr>
            <a:r>
              <a:rPr lang="en-US"/>
              <a:t>Will people try to intercept your data and sell it? </a:t>
            </a:r>
            <a:endParaRPr/>
          </a:p>
          <a:p>
            <a:pPr marL="685800" lvl="1" indent="-228600" algn="l" rtl="0">
              <a:lnSpc>
                <a:spcPct val="120000"/>
              </a:lnSpc>
              <a:spcBef>
                <a:spcPts val="500"/>
              </a:spcBef>
              <a:spcAft>
                <a:spcPts val="0"/>
              </a:spcAft>
              <a:buClr>
                <a:schemeClr val="lt1"/>
              </a:buClr>
              <a:buSzPts val="2500"/>
              <a:buChar char="•"/>
            </a:pPr>
            <a:r>
              <a:rPr lang="en-US"/>
              <a:t>Would the data have any value?</a:t>
            </a:r>
            <a:endParaRPr/>
          </a:p>
          <a:p>
            <a:pPr marL="685800" lvl="1" indent="-228600" algn="l" rtl="0">
              <a:lnSpc>
                <a:spcPct val="120000"/>
              </a:lnSpc>
              <a:spcBef>
                <a:spcPts val="500"/>
              </a:spcBef>
              <a:spcAft>
                <a:spcPts val="0"/>
              </a:spcAft>
              <a:buClr>
                <a:schemeClr val="lt1"/>
              </a:buClr>
              <a:buSzPts val="2500"/>
              <a:buChar char="•"/>
            </a:pPr>
            <a:r>
              <a:rPr lang="en-US"/>
              <a:t>What harm could come if that happened?</a:t>
            </a:r>
            <a:endParaRPr/>
          </a:p>
          <a:p>
            <a:pPr marL="685800" lvl="1" indent="-228600" algn="l" rtl="0">
              <a:lnSpc>
                <a:spcPct val="120000"/>
              </a:lnSpc>
              <a:spcBef>
                <a:spcPts val="500"/>
              </a:spcBef>
              <a:spcAft>
                <a:spcPts val="0"/>
              </a:spcAft>
              <a:buClr>
                <a:schemeClr val="lt1"/>
              </a:buClr>
              <a:buSzPts val="2500"/>
              <a:buChar char="•"/>
            </a:pPr>
            <a:r>
              <a:rPr lang="en-US"/>
              <a:t>How can we protect against this? </a:t>
            </a:r>
            <a:endParaRPr/>
          </a:p>
          <a:p>
            <a:pPr marL="685800" lvl="1" indent="-69850" algn="l" rtl="0">
              <a:lnSpc>
                <a:spcPct val="120000"/>
              </a:lnSpc>
              <a:spcBef>
                <a:spcPts val="500"/>
              </a:spcBef>
              <a:spcAft>
                <a:spcPts val="0"/>
              </a:spcAft>
              <a:buClr>
                <a:schemeClr val="lt1"/>
              </a:buClr>
              <a:buSzPts val="2500"/>
              <a:buNone/>
            </a:pPr>
            <a:endParaRPr/>
          </a:p>
          <a:p>
            <a:pPr marL="228600" lvl="0" indent="-38100" algn="l" rtl="0">
              <a:lnSpc>
                <a:spcPct val="120000"/>
              </a:lnSpc>
              <a:spcBef>
                <a:spcPts val="1000"/>
              </a:spcBef>
              <a:spcAft>
                <a:spcPts val="0"/>
              </a:spcAft>
              <a:buClr>
                <a:schemeClr val="lt1"/>
              </a:buClr>
              <a:buSzPts val="30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4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THREAT MODELING</a:t>
            </a:r>
            <a:endParaRPr/>
          </a:p>
        </p:txBody>
      </p:sp>
      <p:grpSp>
        <p:nvGrpSpPr>
          <p:cNvPr id="1420" name="Google Shape;1420;p43"/>
          <p:cNvGrpSpPr/>
          <p:nvPr/>
        </p:nvGrpSpPr>
        <p:grpSpPr>
          <a:xfrm>
            <a:off x="1150118" y="3239666"/>
            <a:ext cx="9888586" cy="1561355"/>
            <a:chOff x="8706" y="990179"/>
            <a:chExt cx="9888586" cy="1561355"/>
          </a:xfrm>
        </p:grpSpPr>
        <p:sp>
          <p:nvSpPr>
            <p:cNvPr id="1421" name="Google Shape;1421;p43"/>
            <p:cNvSpPr/>
            <p:nvPr/>
          </p:nvSpPr>
          <p:spPr>
            <a:xfrm>
              <a:off x="8706" y="990179"/>
              <a:ext cx="2602259" cy="1561355"/>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3"/>
            <p:cNvSpPr txBox="1"/>
            <p:nvPr/>
          </p:nvSpPr>
          <p:spPr>
            <a:xfrm>
              <a:off x="54437" y="1035910"/>
              <a:ext cx="2510797" cy="1469893"/>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What was this thing designed to do? </a:t>
              </a:r>
              <a:endParaRPr/>
            </a:p>
          </p:txBody>
        </p:sp>
        <p:sp>
          <p:nvSpPr>
            <p:cNvPr id="1423" name="Google Shape;1423;p43"/>
            <p:cNvSpPr/>
            <p:nvPr/>
          </p:nvSpPr>
          <p:spPr>
            <a:xfrm>
              <a:off x="2871191" y="1448176"/>
              <a:ext cx="551679" cy="645360"/>
            </a:xfrm>
            <a:prstGeom prst="rightArrow">
              <a:avLst>
                <a:gd name="adj1" fmla="val 60000"/>
                <a:gd name="adj2" fmla="val 50000"/>
              </a:avLst>
            </a:prstGeom>
            <a:solidFill>
              <a:srgbClr val="CDB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3"/>
            <p:cNvSpPr txBox="1"/>
            <p:nvPr/>
          </p:nvSpPr>
          <p:spPr>
            <a:xfrm>
              <a:off x="2871191" y="1577248"/>
              <a:ext cx="386175" cy="3872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Twentieth Century"/>
                <a:buNone/>
              </a:pPr>
              <a:endParaRPr sz="2400">
                <a:solidFill>
                  <a:schemeClr val="lt1"/>
                </a:solidFill>
                <a:latin typeface="Twentieth Century"/>
                <a:ea typeface="Twentieth Century"/>
                <a:cs typeface="Twentieth Century"/>
                <a:sym typeface="Twentieth Century"/>
              </a:endParaRPr>
            </a:p>
          </p:txBody>
        </p:sp>
        <p:sp>
          <p:nvSpPr>
            <p:cNvPr id="1425" name="Google Shape;1425;p43"/>
            <p:cNvSpPr/>
            <p:nvPr/>
          </p:nvSpPr>
          <p:spPr>
            <a:xfrm>
              <a:off x="3651869" y="990179"/>
              <a:ext cx="2602259" cy="1561355"/>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3"/>
            <p:cNvSpPr txBox="1"/>
            <p:nvPr/>
          </p:nvSpPr>
          <p:spPr>
            <a:xfrm>
              <a:off x="3697600" y="1035910"/>
              <a:ext cx="2510797" cy="1469893"/>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What can it be made to do?</a:t>
              </a:r>
              <a:endParaRPr/>
            </a:p>
          </p:txBody>
        </p:sp>
        <p:sp>
          <p:nvSpPr>
            <p:cNvPr id="1427" name="Google Shape;1427;p43"/>
            <p:cNvSpPr/>
            <p:nvPr/>
          </p:nvSpPr>
          <p:spPr>
            <a:xfrm>
              <a:off x="6514355" y="1448176"/>
              <a:ext cx="551679" cy="645360"/>
            </a:xfrm>
            <a:prstGeom prst="rightArrow">
              <a:avLst>
                <a:gd name="adj1" fmla="val 60000"/>
                <a:gd name="adj2" fmla="val 50000"/>
              </a:avLst>
            </a:prstGeom>
            <a:solidFill>
              <a:srgbClr val="CDB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3"/>
            <p:cNvSpPr txBox="1"/>
            <p:nvPr/>
          </p:nvSpPr>
          <p:spPr>
            <a:xfrm>
              <a:off x="6514355" y="1577248"/>
              <a:ext cx="386175" cy="3872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2400"/>
                <a:buFont typeface="Twentieth Century"/>
                <a:buNone/>
              </a:pPr>
              <a:endParaRPr sz="2400">
                <a:solidFill>
                  <a:schemeClr val="lt1"/>
                </a:solidFill>
                <a:latin typeface="Twentieth Century"/>
                <a:ea typeface="Twentieth Century"/>
                <a:cs typeface="Twentieth Century"/>
                <a:sym typeface="Twentieth Century"/>
              </a:endParaRPr>
            </a:p>
          </p:txBody>
        </p:sp>
        <p:sp>
          <p:nvSpPr>
            <p:cNvPr id="1429" name="Google Shape;1429;p43"/>
            <p:cNvSpPr/>
            <p:nvPr/>
          </p:nvSpPr>
          <p:spPr>
            <a:xfrm>
              <a:off x="7295033" y="990179"/>
              <a:ext cx="2602259" cy="1561355"/>
            </a:xfrm>
            <a:prstGeom prst="roundRect">
              <a:avLst>
                <a:gd name="adj" fmla="val 10000"/>
              </a:avLst>
            </a:prstGeom>
            <a:gradFill>
              <a:gsLst>
                <a:gs pos="0">
                  <a:srgbClr val="AB73D5"/>
                </a:gs>
                <a:gs pos="100000">
                  <a:srgbClr val="8E45C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3"/>
            <p:cNvSpPr txBox="1"/>
            <p:nvPr/>
          </p:nvSpPr>
          <p:spPr>
            <a:xfrm>
              <a:off x="7340764" y="1035910"/>
              <a:ext cx="2510797" cy="1469893"/>
            </a:xfrm>
            <a:prstGeom prst="rect">
              <a:avLst/>
            </a:prstGeom>
            <a:noFill/>
            <a:ln>
              <a:noFill/>
            </a:ln>
          </p:spPr>
          <p:txBody>
            <a:bodyPr spcFirstLastPara="1" wrap="square" lIns="114300" tIns="114300" rIns="114300" bIns="114300" anchor="ctr" anchorCtr="0">
              <a:noAutofit/>
            </a:bodyPr>
            <a:lstStyle/>
            <a:p>
              <a:pPr marL="0" marR="0" lvl="0" indent="0" algn="ctr" rtl="0">
                <a:lnSpc>
                  <a:spcPct val="90000"/>
                </a:lnSpc>
                <a:spcBef>
                  <a:spcPts val="0"/>
                </a:spcBef>
                <a:spcAft>
                  <a:spcPts val="0"/>
                </a:spcAft>
                <a:buClr>
                  <a:schemeClr val="lt1"/>
                </a:buClr>
                <a:buSzPts val="3000"/>
                <a:buFont typeface="Twentieth Century"/>
                <a:buNone/>
              </a:pPr>
              <a:r>
                <a:rPr lang="en-US" sz="3000">
                  <a:solidFill>
                    <a:schemeClr val="lt1"/>
                  </a:solidFill>
                  <a:latin typeface="Twentieth Century"/>
                  <a:ea typeface="Twentieth Century"/>
                  <a:cs typeface="Twentieth Century"/>
                  <a:sym typeface="Twentieth Century"/>
                </a:rPr>
                <a:t>What can it be made to do (for evil)?</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4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THREAT MODELING</a:t>
            </a:r>
            <a:endParaRPr dirty="0"/>
          </a:p>
        </p:txBody>
      </p:sp>
      <p:grpSp>
        <p:nvGrpSpPr>
          <p:cNvPr id="1443" name="Google Shape;1443;p45"/>
          <p:cNvGrpSpPr/>
          <p:nvPr/>
        </p:nvGrpSpPr>
        <p:grpSpPr>
          <a:xfrm>
            <a:off x="1141413" y="2198914"/>
            <a:ext cx="10343016" cy="3773789"/>
            <a:chOff x="3095" y="65353"/>
            <a:chExt cx="9899808" cy="3411007"/>
          </a:xfrm>
        </p:grpSpPr>
        <p:sp>
          <p:nvSpPr>
            <p:cNvPr id="1444" name="Google Shape;1444;p45"/>
            <p:cNvSpPr/>
            <p:nvPr/>
          </p:nvSpPr>
          <p:spPr>
            <a:xfrm>
              <a:off x="3095" y="65353"/>
              <a:ext cx="3018234" cy="1146381"/>
            </a:xfrm>
            <a:prstGeom prst="rect">
              <a:avLst/>
            </a:prstGeom>
            <a:solidFill>
              <a:srgbClr val="252C35"/>
            </a:solidFill>
            <a:ln w="15875" cap="flat" cmpd="sng">
              <a:solidFill>
                <a:srgbClr val="252C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txBox="1"/>
            <p:nvPr/>
          </p:nvSpPr>
          <p:spPr>
            <a:xfrm>
              <a:off x="3095" y="65353"/>
              <a:ext cx="3018234" cy="1146381"/>
            </a:xfrm>
            <a:prstGeom prst="rect">
              <a:avLst/>
            </a:prstGeom>
            <a:noFill/>
            <a:ln>
              <a:noFill/>
            </a:ln>
          </p:spPr>
          <p:txBody>
            <a:bodyPr spcFirstLastPara="1" wrap="square" lIns="177800" tIns="101600" rIns="177800" bIns="101600" anchor="ctr" anchorCtr="0">
              <a:noAutofit/>
            </a:bodyPr>
            <a:lstStyle/>
            <a:p>
              <a:pPr marL="0" marR="0" lvl="0" indent="0" algn="ctr" rtl="0">
                <a:lnSpc>
                  <a:spcPct val="90000"/>
                </a:lnSpc>
                <a:spcBef>
                  <a:spcPts val="0"/>
                </a:spcBef>
                <a:spcAft>
                  <a:spcPts val="0"/>
                </a:spcAft>
                <a:buClr>
                  <a:schemeClr val="lt1"/>
                </a:buClr>
                <a:buSzPts val="2500"/>
                <a:buFont typeface="Twentieth Century"/>
                <a:buNone/>
              </a:pPr>
              <a:r>
                <a:rPr lang="en-US" sz="2500">
                  <a:solidFill>
                    <a:schemeClr val="lt1"/>
                  </a:solidFill>
                  <a:latin typeface="Twentieth Century"/>
                  <a:ea typeface="Twentieth Century"/>
                  <a:cs typeface="Twentieth Century"/>
                  <a:sym typeface="Twentieth Century"/>
                </a:rPr>
                <a:t>If there is money...</a:t>
              </a:r>
              <a:endParaRPr/>
            </a:p>
          </p:txBody>
        </p:sp>
        <p:sp>
          <p:nvSpPr>
            <p:cNvPr id="1446" name="Google Shape;1446;p45"/>
            <p:cNvSpPr/>
            <p:nvPr/>
          </p:nvSpPr>
          <p:spPr>
            <a:xfrm>
              <a:off x="3095" y="1211735"/>
              <a:ext cx="3018234" cy="2264625"/>
            </a:xfrm>
            <a:prstGeom prst="rect">
              <a:avLst/>
            </a:prstGeom>
            <a:solidFill>
              <a:srgbClr val="CACACC">
                <a:alpha val="89803"/>
              </a:srgbClr>
            </a:solidFill>
            <a:ln w="15875" cap="flat" cmpd="sng">
              <a:solidFill>
                <a:srgbClr val="CACA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5"/>
            <p:cNvSpPr txBox="1"/>
            <p:nvPr/>
          </p:nvSpPr>
          <p:spPr>
            <a:xfrm>
              <a:off x="3095" y="1211735"/>
              <a:ext cx="3018234" cy="2264625"/>
            </a:xfrm>
            <a:prstGeom prst="rect">
              <a:avLst/>
            </a:prstGeom>
            <a:noFill/>
            <a:ln>
              <a:noFill/>
            </a:ln>
          </p:spPr>
          <p:txBody>
            <a:bodyPr spcFirstLastPara="1" wrap="square" lIns="133350" tIns="133350" rIns="177800" bIns="200025" anchor="t" anchorCtr="0">
              <a:noAutofit/>
            </a:bodyPr>
            <a:lstStyle/>
            <a:p>
              <a:pPr marR="0" lvl="1" algn="l" rtl="0">
                <a:lnSpc>
                  <a:spcPct val="90000"/>
                </a:lnSpc>
                <a:spcBef>
                  <a:spcPts val="0"/>
                </a:spcBef>
                <a:spcAft>
                  <a:spcPts val="0"/>
                </a:spcAft>
                <a:buClr>
                  <a:schemeClr val="lt1"/>
                </a:buClr>
                <a:buSzPts val="2500"/>
              </a:pPr>
              <a:r>
                <a:rPr lang="en-US" sz="2500" b="0" i="0" u="none" strike="noStrike" cap="none" dirty="0">
                  <a:solidFill>
                    <a:schemeClr val="tx1"/>
                  </a:solidFill>
                  <a:latin typeface="Twentieth Century"/>
                  <a:ea typeface="Twentieth Century"/>
                  <a:cs typeface="Twentieth Century"/>
                  <a:sym typeface="Twentieth Century"/>
                </a:rPr>
                <a:t>someone always wants to steal it. </a:t>
              </a:r>
              <a:endParaRPr dirty="0">
                <a:solidFill>
                  <a:schemeClr val="tx1"/>
                </a:solidFill>
              </a:endParaRPr>
            </a:p>
          </p:txBody>
        </p:sp>
        <p:sp>
          <p:nvSpPr>
            <p:cNvPr id="1448" name="Google Shape;1448;p45"/>
            <p:cNvSpPr/>
            <p:nvPr/>
          </p:nvSpPr>
          <p:spPr>
            <a:xfrm>
              <a:off x="3443882" y="65353"/>
              <a:ext cx="3018234" cy="1146381"/>
            </a:xfrm>
            <a:prstGeom prst="rect">
              <a:avLst/>
            </a:prstGeom>
            <a:solidFill>
              <a:srgbClr val="252C35"/>
            </a:solidFill>
            <a:ln w="15875" cap="flat" cmpd="sng">
              <a:solidFill>
                <a:srgbClr val="252C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txBox="1"/>
            <p:nvPr/>
          </p:nvSpPr>
          <p:spPr>
            <a:xfrm>
              <a:off x="3443882" y="65353"/>
              <a:ext cx="3018234" cy="1146381"/>
            </a:xfrm>
            <a:prstGeom prst="rect">
              <a:avLst/>
            </a:prstGeom>
            <a:noFill/>
            <a:ln>
              <a:noFill/>
            </a:ln>
          </p:spPr>
          <p:txBody>
            <a:bodyPr spcFirstLastPara="1" wrap="square" lIns="177800" tIns="101600" rIns="177800" bIns="101600" anchor="ctr" anchorCtr="0">
              <a:noAutofit/>
            </a:bodyPr>
            <a:lstStyle/>
            <a:p>
              <a:pPr marL="0" marR="0" lvl="0" indent="0" algn="ctr" rtl="0">
                <a:lnSpc>
                  <a:spcPct val="90000"/>
                </a:lnSpc>
                <a:spcBef>
                  <a:spcPts val="0"/>
                </a:spcBef>
                <a:spcAft>
                  <a:spcPts val="0"/>
                </a:spcAft>
                <a:buClr>
                  <a:schemeClr val="lt1"/>
                </a:buClr>
                <a:buSzPts val="2500"/>
                <a:buFont typeface="Twentieth Century"/>
                <a:buNone/>
              </a:pPr>
              <a:r>
                <a:rPr lang="en-US" sz="2500">
                  <a:solidFill>
                    <a:schemeClr val="lt1"/>
                  </a:solidFill>
                  <a:latin typeface="Twentieth Century"/>
                  <a:ea typeface="Twentieth Century"/>
                  <a:cs typeface="Twentieth Century"/>
                  <a:sym typeface="Twentieth Century"/>
                </a:rPr>
                <a:t>If there is information in your system</a:t>
              </a:r>
              <a:endParaRPr/>
            </a:p>
          </p:txBody>
        </p:sp>
        <p:sp>
          <p:nvSpPr>
            <p:cNvPr id="1450" name="Google Shape;1450;p45"/>
            <p:cNvSpPr/>
            <p:nvPr/>
          </p:nvSpPr>
          <p:spPr>
            <a:xfrm>
              <a:off x="3443882" y="1211735"/>
              <a:ext cx="3018234" cy="2264625"/>
            </a:xfrm>
            <a:prstGeom prst="rect">
              <a:avLst/>
            </a:prstGeom>
            <a:solidFill>
              <a:srgbClr val="CACACC">
                <a:alpha val="89803"/>
              </a:srgbClr>
            </a:solidFill>
            <a:ln w="15875" cap="flat" cmpd="sng">
              <a:solidFill>
                <a:srgbClr val="CACA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txBox="1"/>
            <p:nvPr/>
          </p:nvSpPr>
          <p:spPr>
            <a:xfrm>
              <a:off x="3443882" y="1211735"/>
              <a:ext cx="3018234" cy="2264625"/>
            </a:xfrm>
            <a:prstGeom prst="rect">
              <a:avLst/>
            </a:prstGeom>
            <a:noFill/>
            <a:ln>
              <a:noFill/>
            </a:ln>
          </p:spPr>
          <p:txBody>
            <a:bodyPr spcFirstLastPara="1" wrap="square" lIns="133350" tIns="133350" rIns="177800" bIns="200025" anchor="t" anchorCtr="0">
              <a:noAutofit/>
            </a:bodyPr>
            <a:lstStyle/>
            <a:p>
              <a:pPr marR="0" lvl="1" algn="l" rtl="0">
                <a:lnSpc>
                  <a:spcPct val="90000"/>
                </a:lnSpc>
                <a:spcBef>
                  <a:spcPts val="0"/>
                </a:spcBef>
                <a:spcAft>
                  <a:spcPts val="0"/>
                </a:spcAft>
                <a:buClr>
                  <a:schemeClr val="lt1"/>
                </a:buClr>
                <a:buSzPts val="2500"/>
              </a:pPr>
              <a:r>
                <a:rPr lang="en-US" sz="2500" b="0" i="0" u="none" strike="noStrike" cap="none" dirty="0">
                  <a:solidFill>
                    <a:schemeClr val="tx1"/>
                  </a:solidFill>
                  <a:latin typeface="Twentieth Century"/>
                  <a:ea typeface="Twentieth Century"/>
                  <a:cs typeface="Twentieth Century"/>
                  <a:sym typeface="Twentieth Century"/>
                </a:rPr>
                <a:t>there is always someone (who shouldn’t have access) that wants to see, change, or remove it.</a:t>
              </a:r>
              <a:endParaRPr dirty="0">
                <a:solidFill>
                  <a:schemeClr val="tx1"/>
                </a:solidFill>
              </a:endParaRPr>
            </a:p>
          </p:txBody>
        </p:sp>
        <p:sp>
          <p:nvSpPr>
            <p:cNvPr id="1452" name="Google Shape;1452;p45"/>
            <p:cNvSpPr/>
            <p:nvPr/>
          </p:nvSpPr>
          <p:spPr>
            <a:xfrm>
              <a:off x="6884669" y="65353"/>
              <a:ext cx="3018234" cy="1146381"/>
            </a:xfrm>
            <a:prstGeom prst="rect">
              <a:avLst/>
            </a:prstGeom>
            <a:solidFill>
              <a:srgbClr val="252C35"/>
            </a:solidFill>
            <a:ln w="15875" cap="flat" cmpd="sng">
              <a:solidFill>
                <a:srgbClr val="252C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txBox="1"/>
            <p:nvPr/>
          </p:nvSpPr>
          <p:spPr>
            <a:xfrm>
              <a:off x="6884669" y="65353"/>
              <a:ext cx="3018234" cy="1146381"/>
            </a:xfrm>
            <a:prstGeom prst="rect">
              <a:avLst/>
            </a:prstGeom>
            <a:noFill/>
            <a:ln>
              <a:noFill/>
            </a:ln>
          </p:spPr>
          <p:txBody>
            <a:bodyPr spcFirstLastPara="1" wrap="square" lIns="177800" tIns="101600" rIns="177800" bIns="101600" anchor="ctr" anchorCtr="0">
              <a:noAutofit/>
            </a:bodyPr>
            <a:lstStyle/>
            <a:p>
              <a:pPr marL="0" marR="0" lvl="0" indent="0" algn="ctr" rtl="0">
                <a:lnSpc>
                  <a:spcPct val="90000"/>
                </a:lnSpc>
                <a:spcBef>
                  <a:spcPts val="0"/>
                </a:spcBef>
                <a:spcAft>
                  <a:spcPts val="0"/>
                </a:spcAft>
                <a:buClr>
                  <a:schemeClr val="lt1"/>
                </a:buClr>
                <a:buSzPts val="2500"/>
                <a:buFont typeface="Twentieth Century"/>
                <a:buNone/>
              </a:pPr>
              <a:r>
                <a:rPr lang="en-US" sz="2500">
                  <a:solidFill>
                    <a:schemeClr val="lt1"/>
                  </a:solidFill>
                  <a:latin typeface="Twentieth Century"/>
                  <a:ea typeface="Twentieth Century"/>
                  <a:cs typeface="Twentieth Century"/>
                  <a:sym typeface="Twentieth Century"/>
                </a:rPr>
                <a:t>If there are different levels of access within your app...</a:t>
              </a:r>
              <a:endParaRPr/>
            </a:p>
          </p:txBody>
        </p:sp>
        <p:sp>
          <p:nvSpPr>
            <p:cNvPr id="1454" name="Google Shape;1454;p45"/>
            <p:cNvSpPr/>
            <p:nvPr/>
          </p:nvSpPr>
          <p:spPr>
            <a:xfrm>
              <a:off x="6884669" y="1211735"/>
              <a:ext cx="3018234" cy="2264625"/>
            </a:xfrm>
            <a:prstGeom prst="rect">
              <a:avLst/>
            </a:prstGeom>
            <a:solidFill>
              <a:srgbClr val="CACACC">
                <a:alpha val="89803"/>
              </a:srgbClr>
            </a:solidFill>
            <a:ln w="15875" cap="flat" cmpd="sng">
              <a:solidFill>
                <a:srgbClr val="CACA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txBox="1"/>
            <p:nvPr/>
          </p:nvSpPr>
          <p:spPr>
            <a:xfrm>
              <a:off x="6884669" y="1211735"/>
              <a:ext cx="3018234" cy="2264625"/>
            </a:xfrm>
            <a:prstGeom prst="rect">
              <a:avLst/>
            </a:prstGeom>
            <a:noFill/>
            <a:ln>
              <a:noFill/>
            </a:ln>
          </p:spPr>
          <p:txBody>
            <a:bodyPr spcFirstLastPara="1" wrap="square" lIns="133350" tIns="133350" rIns="177800" bIns="200025" anchor="t" anchorCtr="0">
              <a:noAutofit/>
            </a:bodyPr>
            <a:lstStyle/>
            <a:p>
              <a:pPr marR="0" lvl="1" algn="l" rtl="0">
                <a:lnSpc>
                  <a:spcPct val="90000"/>
                </a:lnSpc>
                <a:spcBef>
                  <a:spcPts val="0"/>
                </a:spcBef>
                <a:spcAft>
                  <a:spcPts val="0"/>
                </a:spcAft>
                <a:buClr>
                  <a:schemeClr val="lt1"/>
                </a:buClr>
                <a:buSzPts val="2500"/>
              </a:pPr>
              <a:r>
                <a:rPr lang="en-US" sz="2500" b="0" i="0" u="none" strike="noStrike" cap="none" dirty="0">
                  <a:solidFill>
                    <a:schemeClr val="tx1"/>
                  </a:solidFill>
                  <a:latin typeface="Twentieth Century"/>
                  <a:ea typeface="Twentieth Century"/>
                  <a:cs typeface="Twentieth Century"/>
                  <a:sym typeface="Twentieth Century"/>
                </a:rPr>
                <a:t>someone will try to escalate their access.</a:t>
              </a:r>
              <a:endParaRPr dirty="0">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THREAT MODELING</a:t>
            </a:r>
            <a:endParaRPr/>
          </a:p>
        </p:txBody>
      </p:sp>
      <p:sp>
        <p:nvSpPr>
          <p:cNvPr id="1461" name="Google Shape;1461;p4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a:t>If you were going to attack your application, how would you do it? </a:t>
            </a:r>
            <a:endParaRPr/>
          </a:p>
          <a:p>
            <a:pPr marL="228600" lvl="0" indent="-228600" algn="l" rtl="0">
              <a:lnSpc>
                <a:spcPct val="120000"/>
              </a:lnSpc>
              <a:spcBef>
                <a:spcPts val="1000"/>
              </a:spcBef>
              <a:spcAft>
                <a:spcPts val="0"/>
              </a:spcAft>
              <a:buClr>
                <a:schemeClr val="lt1"/>
              </a:buClr>
              <a:buSzPts val="3000"/>
              <a:buChar char="•"/>
            </a:pPr>
            <a:r>
              <a:rPr lang="en-US"/>
              <a:t>What could go wrong?</a:t>
            </a:r>
            <a:endParaRPr/>
          </a:p>
          <a:p>
            <a:pPr marL="228600" lvl="0" indent="-228600" algn="l" rtl="0">
              <a:lnSpc>
                <a:spcPct val="120000"/>
              </a:lnSpc>
              <a:spcBef>
                <a:spcPts val="1000"/>
              </a:spcBef>
              <a:spcAft>
                <a:spcPts val="0"/>
              </a:spcAft>
              <a:buClr>
                <a:schemeClr val="lt1"/>
              </a:buClr>
              <a:buSzPts val="3000"/>
              <a:buChar char="•"/>
            </a:pPr>
            <a:r>
              <a:rPr lang="en-US"/>
              <a:t>How could the system be misused?</a:t>
            </a:r>
            <a:endParaRPr/>
          </a:p>
          <a:p>
            <a:pPr marL="228600" lvl="0" indent="-228600" algn="l" rtl="0">
              <a:lnSpc>
                <a:spcPct val="120000"/>
              </a:lnSpc>
              <a:spcBef>
                <a:spcPts val="1000"/>
              </a:spcBef>
              <a:spcAft>
                <a:spcPts val="0"/>
              </a:spcAft>
              <a:buClr>
                <a:schemeClr val="lt1"/>
              </a:buClr>
              <a:buSzPts val="3000"/>
              <a:buChar char="•"/>
            </a:pPr>
            <a:r>
              <a:rPr lang="en-US"/>
              <a:t>How can we ensure we protect the user (including from us?)</a:t>
            </a:r>
            <a:endParaRPr/>
          </a:p>
          <a:p>
            <a:pPr marL="228600" lvl="0" indent="-228600" algn="l" rtl="0">
              <a:lnSpc>
                <a:spcPct val="120000"/>
              </a:lnSpc>
              <a:spcBef>
                <a:spcPts val="1000"/>
              </a:spcBef>
              <a:spcAft>
                <a:spcPts val="0"/>
              </a:spcAft>
              <a:buClr>
                <a:schemeClr val="lt1"/>
              </a:buClr>
              <a:buSzPts val="3000"/>
              <a:buChar char="•"/>
            </a:pPr>
            <a:r>
              <a:rPr lang="en-US"/>
              <a:t>What is the worst-case scenario?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6F7B-9B05-6906-E7CF-3B2279D0C2FC}"/>
              </a:ext>
            </a:extLst>
          </p:cNvPr>
          <p:cNvSpPr>
            <a:spLocks noGrp="1"/>
          </p:cNvSpPr>
          <p:nvPr>
            <p:ph type="title"/>
          </p:nvPr>
        </p:nvSpPr>
        <p:spPr/>
        <p:txBody>
          <a:bodyPr/>
          <a:lstStyle/>
          <a:p>
            <a:r>
              <a:rPr lang="en-US" dirty="0"/>
              <a:t>THREAT MODELING: WHERE TO START</a:t>
            </a:r>
          </a:p>
        </p:txBody>
      </p:sp>
      <p:sp>
        <p:nvSpPr>
          <p:cNvPr id="3" name="Text Placeholder 2">
            <a:extLst>
              <a:ext uri="{FF2B5EF4-FFF2-40B4-BE49-F238E27FC236}">
                <a16:creationId xmlns:a16="http://schemas.microsoft.com/office/drawing/2014/main" id="{2DB3CA32-E178-F7B5-FA08-9AD714B3545B}"/>
              </a:ext>
            </a:extLst>
          </p:cNvPr>
          <p:cNvSpPr>
            <a:spLocks noGrp="1"/>
          </p:cNvSpPr>
          <p:nvPr>
            <p:ph type="body" idx="1"/>
          </p:nvPr>
        </p:nvSpPr>
        <p:spPr/>
        <p:txBody>
          <a:bodyPr>
            <a:normAutofit/>
          </a:bodyPr>
          <a:lstStyle/>
          <a:p>
            <a:pPr marL="228600" lvl="0" indent="-228600" algn="l" rtl="0">
              <a:lnSpc>
                <a:spcPct val="110000"/>
              </a:lnSpc>
              <a:spcBef>
                <a:spcPts val="0"/>
              </a:spcBef>
              <a:spcAft>
                <a:spcPts val="0"/>
              </a:spcAft>
              <a:buClr>
                <a:schemeClr val="lt1"/>
              </a:buClr>
              <a:buSzPts val="2250"/>
              <a:buChar char="•"/>
            </a:pPr>
            <a:r>
              <a:rPr lang="en-US" sz="2800" dirty="0"/>
              <a:t>Take user stories and turn them into abuse stories. </a:t>
            </a:r>
            <a:endParaRPr lang="en-US" sz="3600" dirty="0"/>
          </a:p>
          <a:p>
            <a:pPr marL="228600" lvl="0" indent="-228600" algn="l" rtl="0">
              <a:lnSpc>
                <a:spcPct val="110000"/>
              </a:lnSpc>
              <a:spcBef>
                <a:spcPts val="1000"/>
              </a:spcBef>
              <a:spcAft>
                <a:spcPts val="0"/>
              </a:spcAft>
              <a:buClr>
                <a:schemeClr val="lt1"/>
              </a:buClr>
              <a:buSzPts val="2250"/>
              <a:buChar char="•"/>
            </a:pPr>
            <a:r>
              <a:rPr lang="en-US" sz="2800" dirty="0"/>
              <a:t>Several threat modeling methods</a:t>
            </a:r>
            <a:endParaRPr lang="en-US" sz="3600" dirty="0"/>
          </a:p>
          <a:p>
            <a:pPr marL="685800" lvl="1" indent="-228600" algn="l" rtl="0">
              <a:lnSpc>
                <a:spcPct val="110000"/>
              </a:lnSpc>
              <a:spcBef>
                <a:spcPts val="500"/>
              </a:spcBef>
              <a:spcAft>
                <a:spcPts val="0"/>
              </a:spcAft>
              <a:buClr>
                <a:schemeClr val="lt1"/>
              </a:buClr>
              <a:buSzPts val="2250"/>
              <a:buChar char="•"/>
            </a:pPr>
            <a:r>
              <a:rPr lang="en-US" sz="2800" dirty="0"/>
              <a:t>STRIDE</a:t>
            </a:r>
            <a:endParaRPr lang="en-US" sz="3200" dirty="0"/>
          </a:p>
          <a:p>
            <a:pPr marL="685800" lvl="1" indent="-228600" algn="l" rtl="0">
              <a:lnSpc>
                <a:spcPct val="110000"/>
              </a:lnSpc>
              <a:spcBef>
                <a:spcPts val="500"/>
              </a:spcBef>
              <a:spcAft>
                <a:spcPts val="0"/>
              </a:spcAft>
              <a:buClr>
                <a:schemeClr val="lt1"/>
              </a:buClr>
              <a:buSzPts val="2250"/>
              <a:buChar char="•"/>
            </a:pPr>
            <a:r>
              <a:rPr lang="en-US" sz="2800" dirty="0"/>
              <a:t>PASTA</a:t>
            </a:r>
            <a:endParaRPr lang="en-US" sz="3200" dirty="0"/>
          </a:p>
          <a:p>
            <a:pPr marL="685800" lvl="1" indent="-228600" algn="l" rtl="0">
              <a:lnSpc>
                <a:spcPct val="110000"/>
              </a:lnSpc>
              <a:spcBef>
                <a:spcPts val="500"/>
              </a:spcBef>
              <a:spcAft>
                <a:spcPts val="0"/>
              </a:spcAft>
              <a:buClr>
                <a:schemeClr val="lt1"/>
              </a:buClr>
              <a:buSzPts val="2250"/>
              <a:buChar char="•"/>
            </a:pPr>
            <a:r>
              <a:rPr lang="en-US" sz="2800" dirty="0"/>
              <a:t>Attack trees: goal of the attack, leaves are ways attacker could achieve the goal</a:t>
            </a:r>
            <a:endParaRPr lang="en-US" sz="3200" dirty="0"/>
          </a:p>
        </p:txBody>
      </p:sp>
    </p:spTree>
    <p:extLst>
      <p:ext uri="{BB962C8B-B14F-4D97-AF65-F5344CB8AC3E}">
        <p14:creationId xmlns:p14="http://schemas.microsoft.com/office/powerpoint/2010/main" val="250861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3EB8-64A1-9848-CF43-B9F16B64421D}"/>
              </a:ext>
            </a:extLst>
          </p:cNvPr>
          <p:cNvSpPr>
            <a:spLocks noGrp="1"/>
          </p:cNvSpPr>
          <p:nvPr>
            <p:ph type="title"/>
          </p:nvPr>
        </p:nvSpPr>
        <p:spPr/>
        <p:txBody>
          <a:bodyPr/>
          <a:lstStyle/>
          <a:p>
            <a:r>
              <a:rPr lang="en-US" dirty="0"/>
              <a:t>Other Ideas for Assignment 6</a:t>
            </a:r>
          </a:p>
        </p:txBody>
      </p:sp>
      <p:sp>
        <p:nvSpPr>
          <p:cNvPr id="3" name="Content Placeholder 2">
            <a:extLst>
              <a:ext uri="{FF2B5EF4-FFF2-40B4-BE49-F238E27FC236}">
                <a16:creationId xmlns:a16="http://schemas.microsoft.com/office/drawing/2014/main" id="{1770FA33-DA3A-1211-53AA-5D65F8902AD9}"/>
              </a:ext>
            </a:extLst>
          </p:cNvPr>
          <p:cNvSpPr>
            <a:spLocks noGrp="1"/>
          </p:cNvSpPr>
          <p:nvPr>
            <p:ph idx="1"/>
          </p:nvPr>
        </p:nvSpPr>
        <p:spPr/>
        <p:txBody>
          <a:bodyPr/>
          <a:lstStyle/>
          <a:p>
            <a:r>
              <a:rPr lang="en-US" dirty="0"/>
              <a:t>Create a throw-away email address just for recruiters</a:t>
            </a:r>
          </a:p>
          <a:p>
            <a:r>
              <a:rPr lang="en-US" dirty="0"/>
              <a:t>Use Google Voice or </a:t>
            </a:r>
            <a:r>
              <a:rPr lang="en-US" dirty="0" err="1"/>
              <a:t>TextNow</a:t>
            </a:r>
            <a:r>
              <a:rPr lang="en-US" dirty="0"/>
              <a:t> to create a phone number that recruiters and hiring managers can use </a:t>
            </a:r>
          </a:p>
          <a:p>
            <a:r>
              <a:rPr lang="en-US" dirty="0"/>
              <a:t>Include a link to your GitHub somewhere on your site! </a:t>
            </a:r>
          </a:p>
          <a:p>
            <a:pPr marL="0" indent="0">
              <a:buNone/>
            </a:pPr>
            <a:endParaRPr lang="en-US" dirty="0"/>
          </a:p>
        </p:txBody>
      </p:sp>
    </p:spTree>
    <p:extLst>
      <p:ext uri="{BB962C8B-B14F-4D97-AF65-F5344CB8AC3E}">
        <p14:creationId xmlns:p14="http://schemas.microsoft.com/office/powerpoint/2010/main" val="3936165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48"/>
          <p:cNvSpPr txBox="1">
            <a:spLocks noGrp="1"/>
          </p:cNvSpPr>
          <p:nvPr>
            <p:ph type="title"/>
          </p:nvPr>
        </p:nvSpPr>
        <p:spPr>
          <a:xfrm>
            <a:off x="914402" y="552257"/>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STRIDE</a:t>
            </a:r>
            <a:endParaRPr dirty="0"/>
          </a:p>
        </p:txBody>
      </p:sp>
      <p:graphicFrame>
        <p:nvGraphicFramePr>
          <p:cNvPr id="1476" name="Google Shape;1476;p48"/>
          <p:cNvGraphicFramePr/>
          <p:nvPr>
            <p:extLst>
              <p:ext uri="{D42A27DB-BD31-4B8C-83A1-F6EECF244321}">
                <p14:modId xmlns:p14="http://schemas.microsoft.com/office/powerpoint/2010/main" val="3595217946"/>
              </p:ext>
            </p:extLst>
          </p:nvPr>
        </p:nvGraphicFramePr>
        <p:xfrm>
          <a:off x="914402" y="1733060"/>
          <a:ext cx="10853518" cy="4175830"/>
        </p:xfrm>
        <a:graphic>
          <a:graphicData uri="http://schemas.openxmlformats.org/drawingml/2006/table">
            <a:tbl>
              <a:tblPr firstRow="1" bandRow="1">
                <a:noFill/>
                <a:tableStyleId>{387AFD34-174A-4810-A7F8-D761643536D4}</a:tableStyleId>
              </a:tblPr>
              <a:tblGrid>
                <a:gridCol w="437320">
                  <a:extLst>
                    <a:ext uri="{9D8B030D-6E8A-4147-A177-3AD203B41FA5}">
                      <a16:colId xmlns:a16="http://schemas.microsoft.com/office/drawing/2014/main" val="20000"/>
                    </a:ext>
                  </a:extLst>
                </a:gridCol>
                <a:gridCol w="2875912">
                  <a:extLst>
                    <a:ext uri="{9D8B030D-6E8A-4147-A177-3AD203B41FA5}">
                      <a16:colId xmlns:a16="http://schemas.microsoft.com/office/drawing/2014/main" val="20001"/>
                    </a:ext>
                  </a:extLst>
                </a:gridCol>
                <a:gridCol w="7540286">
                  <a:extLst>
                    <a:ext uri="{9D8B030D-6E8A-4147-A177-3AD203B41FA5}">
                      <a16:colId xmlns:a16="http://schemas.microsoft.com/office/drawing/2014/main" val="20002"/>
                    </a:ext>
                  </a:extLst>
                </a:gridCol>
              </a:tblGrid>
              <a:tr h="455657">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2400" dirty="0"/>
                        <a:t>Threat</a:t>
                      </a:r>
                      <a:endParaRPr sz="1800" dirty="0"/>
                    </a:p>
                  </a:txBody>
                  <a:tcPr marL="91450" marR="91450" marT="45725" marB="45725"/>
                </a:tc>
                <a:tc>
                  <a:txBody>
                    <a:bodyPr/>
                    <a:lstStyle/>
                    <a:p>
                      <a:pPr marL="0" marR="0" lvl="0" indent="0" algn="l" rtl="0">
                        <a:spcBef>
                          <a:spcPts val="0"/>
                        </a:spcBef>
                        <a:spcAft>
                          <a:spcPts val="0"/>
                        </a:spcAft>
                        <a:buNone/>
                      </a:pPr>
                      <a:r>
                        <a:rPr lang="en-US" sz="2400" dirty="0"/>
                        <a:t>Threat Definition</a:t>
                      </a:r>
                      <a:endParaRPr sz="1800" dirty="0"/>
                    </a:p>
                  </a:txBody>
                  <a:tcPr marL="91450" marR="91450" marT="45725" marB="45725"/>
                </a:tc>
                <a:extLst>
                  <a:ext uri="{0D108BD9-81ED-4DB2-BD59-A6C34878D82A}">
                    <a16:rowId xmlns:a16="http://schemas.microsoft.com/office/drawing/2014/main" val="10000"/>
                  </a:ext>
                </a:extLst>
              </a:tr>
              <a:tr h="457186">
                <a:tc>
                  <a:txBody>
                    <a:bodyPr/>
                    <a:lstStyle/>
                    <a:p>
                      <a:pPr marL="0" marR="0" lvl="0" indent="0" algn="l" rtl="0">
                        <a:spcBef>
                          <a:spcPts val="0"/>
                        </a:spcBef>
                        <a:spcAft>
                          <a:spcPts val="0"/>
                        </a:spcAft>
                        <a:buNone/>
                      </a:pPr>
                      <a:r>
                        <a:rPr lang="en-US" sz="2800" dirty="0">
                          <a:solidFill>
                            <a:schemeClr val="accent3"/>
                          </a:solidFill>
                        </a:rPr>
                        <a:t>S</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dirty="0"/>
                        <a:t>Spoofing Identity</a:t>
                      </a:r>
                      <a:endParaRPr sz="1800" dirty="0"/>
                    </a:p>
                  </a:txBody>
                  <a:tcPr marL="91450" marR="91450" marT="45725" marB="45725"/>
                </a:tc>
                <a:tc>
                  <a:txBody>
                    <a:bodyPr/>
                    <a:lstStyle/>
                    <a:p>
                      <a:pPr marL="0" marR="0" lvl="0" indent="0" algn="l" rtl="0">
                        <a:spcBef>
                          <a:spcPts val="0"/>
                        </a:spcBef>
                        <a:spcAft>
                          <a:spcPts val="0"/>
                        </a:spcAft>
                        <a:buNone/>
                      </a:pPr>
                      <a:r>
                        <a:rPr lang="en-US" sz="2400"/>
                        <a:t>Pretending to be something or someone other than yourself</a:t>
                      </a:r>
                      <a:endParaRPr sz="1800"/>
                    </a:p>
                  </a:txBody>
                  <a:tcPr marL="91450" marR="91450" marT="45725" marB="45725"/>
                </a:tc>
                <a:extLst>
                  <a:ext uri="{0D108BD9-81ED-4DB2-BD59-A6C34878D82A}">
                    <a16:rowId xmlns:a16="http://schemas.microsoft.com/office/drawing/2014/main" val="10001"/>
                  </a:ext>
                </a:extLst>
              </a:tr>
              <a:tr h="457186">
                <a:tc>
                  <a:txBody>
                    <a:bodyPr/>
                    <a:lstStyle/>
                    <a:p>
                      <a:pPr marL="0" marR="0" lvl="0" indent="0" algn="l" rtl="0">
                        <a:spcBef>
                          <a:spcPts val="0"/>
                        </a:spcBef>
                        <a:spcAft>
                          <a:spcPts val="0"/>
                        </a:spcAft>
                        <a:buNone/>
                      </a:pPr>
                      <a:r>
                        <a:rPr lang="en-US" sz="2800" dirty="0">
                          <a:solidFill>
                            <a:schemeClr val="accent3"/>
                          </a:solidFill>
                        </a:rPr>
                        <a:t>T</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dirty="0"/>
                        <a:t>Tampering with data</a:t>
                      </a:r>
                      <a:endParaRPr sz="1800" dirty="0"/>
                    </a:p>
                  </a:txBody>
                  <a:tcPr marL="91450" marR="91450" marT="45725" marB="45725"/>
                </a:tc>
                <a:tc>
                  <a:txBody>
                    <a:bodyPr/>
                    <a:lstStyle/>
                    <a:p>
                      <a:pPr marL="0" marR="0" lvl="0" indent="0" algn="l" rtl="0">
                        <a:spcBef>
                          <a:spcPts val="0"/>
                        </a:spcBef>
                        <a:spcAft>
                          <a:spcPts val="0"/>
                        </a:spcAft>
                        <a:buNone/>
                      </a:pPr>
                      <a:r>
                        <a:rPr lang="en-US" sz="2400" dirty="0"/>
                        <a:t>Modifying something on disk, memory, or elsewhere</a:t>
                      </a:r>
                      <a:endParaRPr sz="1800" dirty="0"/>
                    </a:p>
                  </a:txBody>
                  <a:tcPr marL="91450" marR="91450" marT="45725" marB="45725"/>
                </a:tc>
                <a:extLst>
                  <a:ext uri="{0D108BD9-81ED-4DB2-BD59-A6C34878D82A}">
                    <a16:rowId xmlns:a16="http://schemas.microsoft.com/office/drawing/2014/main" val="10002"/>
                  </a:ext>
                </a:extLst>
              </a:tr>
              <a:tr h="786467">
                <a:tc>
                  <a:txBody>
                    <a:bodyPr/>
                    <a:lstStyle/>
                    <a:p>
                      <a:pPr marL="0" marR="0" lvl="0" indent="0" algn="l" rtl="0">
                        <a:spcBef>
                          <a:spcPts val="0"/>
                        </a:spcBef>
                        <a:spcAft>
                          <a:spcPts val="0"/>
                        </a:spcAft>
                        <a:buNone/>
                      </a:pPr>
                      <a:r>
                        <a:rPr lang="en-US" sz="2800" dirty="0">
                          <a:solidFill>
                            <a:schemeClr val="accent3"/>
                          </a:solidFill>
                        </a:rPr>
                        <a:t>R</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dirty="0"/>
                        <a:t>Repudiation</a:t>
                      </a:r>
                      <a:endParaRPr sz="1800" dirty="0"/>
                    </a:p>
                  </a:txBody>
                  <a:tcPr marL="91450" marR="91450" marT="45725" marB="45725"/>
                </a:tc>
                <a:tc>
                  <a:txBody>
                    <a:bodyPr/>
                    <a:lstStyle/>
                    <a:p>
                      <a:pPr marL="0" marR="0" lvl="0" indent="0" algn="l" rtl="0">
                        <a:spcBef>
                          <a:spcPts val="0"/>
                        </a:spcBef>
                        <a:spcAft>
                          <a:spcPts val="0"/>
                        </a:spcAft>
                        <a:buNone/>
                      </a:pPr>
                      <a:r>
                        <a:rPr lang="en-US" sz="2400" dirty="0"/>
                        <a:t>Claiming that you didn’t do something or were not responsible; can be honest or false</a:t>
                      </a:r>
                      <a:endParaRPr sz="1800" dirty="0"/>
                    </a:p>
                  </a:txBody>
                  <a:tcPr marL="91450" marR="91450" marT="45725" marB="45725"/>
                </a:tc>
                <a:extLst>
                  <a:ext uri="{0D108BD9-81ED-4DB2-BD59-A6C34878D82A}">
                    <a16:rowId xmlns:a16="http://schemas.microsoft.com/office/drawing/2014/main" val="10003"/>
                  </a:ext>
                </a:extLst>
              </a:tr>
              <a:tr h="457186">
                <a:tc>
                  <a:txBody>
                    <a:bodyPr/>
                    <a:lstStyle/>
                    <a:p>
                      <a:pPr marL="0" marR="0" lvl="0" indent="0" algn="l" rtl="0">
                        <a:spcBef>
                          <a:spcPts val="0"/>
                        </a:spcBef>
                        <a:spcAft>
                          <a:spcPts val="0"/>
                        </a:spcAft>
                        <a:buNone/>
                      </a:pPr>
                      <a:r>
                        <a:rPr lang="en-US" sz="2800" dirty="0">
                          <a:solidFill>
                            <a:schemeClr val="accent3"/>
                          </a:solidFill>
                        </a:rPr>
                        <a:t>I</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dirty="0"/>
                        <a:t>Information disclosure</a:t>
                      </a:r>
                      <a:endParaRPr sz="1800" dirty="0"/>
                    </a:p>
                  </a:txBody>
                  <a:tcPr marL="91450" marR="91450" marT="45725" marB="45725"/>
                </a:tc>
                <a:tc>
                  <a:txBody>
                    <a:bodyPr/>
                    <a:lstStyle/>
                    <a:p>
                      <a:pPr marL="0" marR="0" lvl="0" indent="0" algn="l" rtl="0">
                        <a:spcBef>
                          <a:spcPts val="0"/>
                        </a:spcBef>
                        <a:spcAft>
                          <a:spcPts val="0"/>
                        </a:spcAft>
                        <a:buNone/>
                      </a:pPr>
                      <a:r>
                        <a:rPr lang="en-US" sz="2400" dirty="0"/>
                        <a:t>Providing information to someone not authorized to access it</a:t>
                      </a:r>
                      <a:endParaRPr sz="1800" dirty="0"/>
                    </a:p>
                  </a:txBody>
                  <a:tcPr marL="91450" marR="91450" marT="45725" marB="45725"/>
                </a:tc>
                <a:extLst>
                  <a:ext uri="{0D108BD9-81ED-4DB2-BD59-A6C34878D82A}">
                    <a16:rowId xmlns:a16="http://schemas.microsoft.com/office/drawing/2014/main" val="10004"/>
                  </a:ext>
                </a:extLst>
              </a:tr>
              <a:tr h="457186">
                <a:tc>
                  <a:txBody>
                    <a:bodyPr/>
                    <a:lstStyle/>
                    <a:p>
                      <a:pPr marL="0" marR="0" lvl="0" indent="0" algn="l" rtl="0">
                        <a:spcBef>
                          <a:spcPts val="0"/>
                        </a:spcBef>
                        <a:spcAft>
                          <a:spcPts val="0"/>
                        </a:spcAft>
                        <a:buNone/>
                      </a:pPr>
                      <a:r>
                        <a:rPr lang="en-US" sz="2800" dirty="0">
                          <a:solidFill>
                            <a:schemeClr val="accent3"/>
                          </a:solidFill>
                        </a:rPr>
                        <a:t>D</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a:t>Denial of service</a:t>
                      </a:r>
                      <a:endParaRPr sz="1800"/>
                    </a:p>
                  </a:txBody>
                  <a:tcPr marL="91450" marR="91450" marT="45725" marB="45725"/>
                </a:tc>
                <a:tc>
                  <a:txBody>
                    <a:bodyPr/>
                    <a:lstStyle/>
                    <a:p>
                      <a:pPr marL="0" marR="0" lvl="0" indent="0" algn="l" rtl="0">
                        <a:spcBef>
                          <a:spcPts val="0"/>
                        </a:spcBef>
                        <a:spcAft>
                          <a:spcPts val="0"/>
                        </a:spcAft>
                        <a:buNone/>
                      </a:pPr>
                      <a:r>
                        <a:rPr lang="en-US" sz="2400" dirty="0"/>
                        <a:t>Exhausting resources needed to provide service</a:t>
                      </a:r>
                      <a:endParaRPr sz="1800" dirty="0"/>
                    </a:p>
                  </a:txBody>
                  <a:tcPr marL="91450" marR="91450" marT="45725" marB="45725"/>
                </a:tc>
                <a:extLst>
                  <a:ext uri="{0D108BD9-81ED-4DB2-BD59-A6C34878D82A}">
                    <a16:rowId xmlns:a16="http://schemas.microsoft.com/office/drawing/2014/main" val="10005"/>
                  </a:ext>
                </a:extLst>
              </a:tr>
              <a:tr h="457186">
                <a:tc>
                  <a:txBody>
                    <a:bodyPr/>
                    <a:lstStyle/>
                    <a:p>
                      <a:pPr marL="0" marR="0" lvl="0" indent="0" algn="l" rtl="0">
                        <a:spcBef>
                          <a:spcPts val="0"/>
                        </a:spcBef>
                        <a:spcAft>
                          <a:spcPts val="0"/>
                        </a:spcAft>
                        <a:buNone/>
                      </a:pPr>
                      <a:r>
                        <a:rPr lang="en-US" sz="2800" dirty="0">
                          <a:solidFill>
                            <a:schemeClr val="accent3"/>
                          </a:solidFill>
                        </a:rPr>
                        <a:t>E</a:t>
                      </a:r>
                      <a:endParaRPr sz="2000" dirty="0">
                        <a:solidFill>
                          <a:schemeClr val="accent3"/>
                        </a:solidFill>
                      </a:endParaRPr>
                    </a:p>
                  </a:txBody>
                  <a:tcPr marL="91450" marR="91450" marT="45725" marB="45725"/>
                </a:tc>
                <a:tc>
                  <a:txBody>
                    <a:bodyPr/>
                    <a:lstStyle/>
                    <a:p>
                      <a:pPr marL="0" marR="0" lvl="0" indent="0" algn="l" rtl="0">
                        <a:spcBef>
                          <a:spcPts val="0"/>
                        </a:spcBef>
                        <a:spcAft>
                          <a:spcPts val="0"/>
                        </a:spcAft>
                        <a:buNone/>
                      </a:pPr>
                      <a:r>
                        <a:rPr lang="en-US" sz="2400"/>
                        <a:t>Elevation of privilege</a:t>
                      </a:r>
                      <a:endParaRPr sz="1800"/>
                    </a:p>
                  </a:txBody>
                  <a:tcPr marL="91450" marR="91450" marT="45725" marB="45725"/>
                </a:tc>
                <a:tc>
                  <a:txBody>
                    <a:bodyPr/>
                    <a:lstStyle/>
                    <a:p>
                      <a:pPr marL="0" marR="0" lvl="0" indent="0" algn="l" rtl="0">
                        <a:spcBef>
                          <a:spcPts val="0"/>
                        </a:spcBef>
                        <a:spcAft>
                          <a:spcPts val="0"/>
                        </a:spcAft>
                        <a:buNone/>
                      </a:pPr>
                      <a:r>
                        <a:rPr lang="en-US" sz="2400" dirty="0"/>
                        <a:t>Allowing someone to do something they are not authorized to do</a:t>
                      </a:r>
                      <a:endParaRPr sz="1800" dirty="0"/>
                    </a:p>
                  </a:txBody>
                  <a:tcPr marL="91450" marR="91450" marT="45725" marB="45725"/>
                </a:tc>
                <a:extLst>
                  <a:ext uri="{0D108BD9-81ED-4DB2-BD59-A6C34878D82A}">
                    <a16:rowId xmlns:a16="http://schemas.microsoft.com/office/drawing/2014/main" val="10006"/>
                  </a:ext>
                </a:extLst>
              </a:tr>
            </a:tbl>
          </a:graphicData>
        </a:graphic>
      </p:graphicFrame>
      <p:sp>
        <p:nvSpPr>
          <p:cNvPr id="1477" name="Google Shape;1477;p48"/>
          <p:cNvSpPr txBox="1"/>
          <p:nvPr/>
        </p:nvSpPr>
        <p:spPr>
          <a:xfrm>
            <a:off x="6758610" y="6550264"/>
            <a:ext cx="562303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lt1"/>
                </a:solidFill>
                <a:latin typeface="Twentieth Century"/>
                <a:ea typeface="Twentieth Century"/>
                <a:cs typeface="Twentieth Century"/>
                <a:sym typeface="Twentieth Century"/>
              </a:rPr>
              <a:t>Source: </a:t>
            </a:r>
            <a:r>
              <a:rPr lang="en-US" sz="1400" dirty="0" err="1">
                <a:solidFill>
                  <a:schemeClr val="lt1"/>
                </a:solidFill>
                <a:latin typeface="Twentieth Century"/>
                <a:ea typeface="Twentieth Century"/>
                <a:cs typeface="Twentieth Century"/>
                <a:sym typeface="Twentieth Century"/>
              </a:rPr>
              <a:t>OpenSSF</a:t>
            </a:r>
            <a:r>
              <a:rPr lang="en-US" sz="1400" dirty="0">
                <a:solidFill>
                  <a:schemeClr val="lt1"/>
                </a:solidFill>
                <a:latin typeface="Twentieth Century"/>
                <a:ea typeface="Twentieth Century"/>
                <a:cs typeface="Twentieth Century"/>
                <a:sym typeface="Twentieth Century"/>
              </a:rPr>
              <a:t> Secure Software Development Fundamentals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0ADE-997D-CAF7-38F2-6308C86890D0}"/>
              </a:ext>
            </a:extLst>
          </p:cNvPr>
          <p:cNvSpPr>
            <a:spLocks noGrp="1"/>
          </p:cNvSpPr>
          <p:nvPr>
            <p:ph type="title"/>
          </p:nvPr>
        </p:nvSpPr>
        <p:spPr/>
        <p:txBody>
          <a:bodyPr/>
          <a:lstStyle/>
          <a:p>
            <a:r>
              <a:rPr lang="en-US" dirty="0"/>
              <a:t>ATTACK TREES</a:t>
            </a:r>
          </a:p>
        </p:txBody>
      </p:sp>
      <p:sp>
        <p:nvSpPr>
          <p:cNvPr id="3" name="Text Placeholder 2">
            <a:extLst>
              <a:ext uri="{FF2B5EF4-FFF2-40B4-BE49-F238E27FC236}">
                <a16:creationId xmlns:a16="http://schemas.microsoft.com/office/drawing/2014/main" id="{CE8D7FFF-D8C4-729A-F1C7-F7EBBBB64266}"/>
              </a:ext>
            </a:extLst>
          </p:cNvPr>
          <p:cNvSpPr>
            <a:spLocks noGrp="1"/>
          </p:cNvSpPr>
          <p:nvPr>
            <p:ph type="body" idx="1"/>
          </p:nvPr>
        </p:nvSpPr>
        <p:spPr>
          <a:xfrm>
            <a:off x="1141413" y="1944687"/>
            <a:ext cx="5325649" cy="4191070"/>
          </a:xfrm>
        </p:spPr>
        <p:txBody>
          <a:bodyPr>
            <a:normAutofit/>
          </a:bodyPr>
          <a:lstStyle/>
          <a:p>
            <a:r>
              <a:rPr lang="en-US" dirty="0"/>
              <a:t>Represent attacks against a system in a tree structure</a:t>
            </a:r>
          </a:p>
          <a:p>
            <a:r>
              <a:rPr lang="en-US" dirty="0"/>
              <a:t>The goal is the root node</a:t>
            </a:r>
          </a:p>
          <a:p>
            <a:r>
              <a:rPr lang="en-US" dirty="0"/>
              <a:t>Different ways of achieving that goal are leaf nodes</a:t>
            </a:r>
          </a:p>
          <a:p>
            <a:r>
              <a:rPr lang="en-US" dirty="0"/>
              <a:t>Each node becomes a subgoal and children of the node are ways to achieve that subgoal</a:t>
            </a:r>
          </a:p>
        </p:txBody>
      </p:sp>
      <p:pic>
        <p:nvPicPr>
          <p:cNvPr id="1026" name="Picture 2" descr="Figure 1: Attack Nodes">
            <a:extLst>
              <a:ext uri="{FF2B5EF4-FFF2-40B4-BE49-F238E27FC236}">
                <a16:creationId xmlns:a16="http://schemas.microsoft.com/office/drawing/2014/main" id="{ED907213-7637-1103-3194-F4AB59C69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539" y="2097088"/>
            <a:ext cx="4572000" cy="349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53A93D-8B14-3E1C-4484-50F810B58050}"/>
              </a:ext>
            </a:extLst>
          </p:cNvPr>
          <p:cNvSpPr txBox="1"/>
          <p:nvPr/>
        </p:nvSpPr>
        <p:spPr>
          <a:xfrm>
            <a:off x="6970643" y="5637312"/>
            <a:ext cx="1915909" cy="307777"/>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schneier.com</a:t>
            </a:r>
            <a:endParaRPr lang="en-US" dirty="0">
              <a:solidFill>
                <a:schemeClr val="bg1"/>
              </a:solidFill>
            </a:endParaRPr>
          </a:p>
        </p:txBody>
      </p:sp>
    </p:spTree>
    <p:extLst>
      <p:ext uri="{BB962C8B-B14F-4D97-AF65-F5344CB8AC3E}">
        <p14:creationId xmlns:p14="http://schemas.microsoft.com/office/powerpoint/2010/main" val="376531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B2EBC-7B2F-E6AA-D6E1-EBB8A8788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F1A52-1C62-E262-56FC-CBC2D464CB2E}"/>
              </a:ext>
            </a:extLst>
          </p:cNvPr>
          <p:cNvSpPr>
            <a:spLocks noGrp="1"/>
          </p:cNvSpPr>
          <p:nvPr>
            <p:ph type="title"/>
          </p:nvPr>
        </p:nvSpPr>
        <p:spPr/>
        <p:txBody>
          <a:bodyPr/>
          <a:lstStyle/>
          <a:p>
            <a:r>
              <a:rPr lang="en-US" dirty="0"/>
              <a:t>ATTACK TREES</a:t>
            </a:r>
          </a:p>
        </p:txBody>
      </p:sp>
      <p:sp>
        <p:nvSpPr>
          <p:cNvPr id="3" name="Text Placeholder 2">
            <a:extLst>
              <a:ext uri="{FF2B5EF4-FFF2-40B4-BE49-F238E27FC236}">
                <a16:creationId xmlns:a16="http://schemas.microsoft.com/office/drawing/2014/main" id="{5C8BDCD9-7C8F-E949-6D9A-ECA958E21635}"/>
              </a:ext>
            </a:extLst>
          </p:cNvPr>
          <p:cNvSpPr>
            <a:spLocks noGrp="1"/>
          </p:cNvSpPr>
          <p:nvPr>
            <p:ph type="body" idx="1"/>
          </p:nvPr>
        </p:nvSpPr>
        <p:spPr>
          <a:xfrm>
            <a:off x="1141413" y="1944687"/>
            <a:ext cx="5325649" cy="4191070"/>
          </a:xfrm>
        </p:spPr>
        <p:txBody>
          <a:bodyPr>
            <a:normAutofit/>
          </a:bodyPr>
          <a:lstStyle/>
          <a:p>
            <a:r>
              <a:rPr lang="en-US" dirty="0"/>
              <a:t>AND and OR nodes</a:t>
            </a:r>
          </a:p>
          <a:p>
            <a:r>
              <a:rPr lang="en-US" dirty="0"/>
              <a:t>Possible and Impossible nodes</a:t>
            </a:r>
          </a:p>
          <a:p>
            <a:r>
              <a:rPr lang="en-US" dirty="0"/>
              <a:t>An OR node is possible if any of its children are possible; impossible if all of its children are impossible</a:t>
            </a:r>
          </a:p>
          <a:p>
            <a:r>
              <a:rPr lang="en-US" dirty="0"/>
              <a:t>An AND node is possible only if all of its children are possible</a:t>
            </a:r>
          </a:p>
        </p:txBody>
      </p:sp>
      <p:sp>
        <p:nvSpPr>
          <p:cNvPr id="4" name="TextBox 3">
            <a:extLst>
              <a:ext uri="{FF2B5EF4-FFF2-40B4-BE49-F238E27FC236}">
                <a16:creationId xmlns:a16="http://schemas.microsoft.com/office/drawing/2014/main" id="{37D5C9FB-FF9D-ED2E-2CFA-27DDEF4AB7DD}"/>
              </a:ext>
            </a:extLst>
          </p:cNvPr>
          <p:cNvSpPr txBox="1"/>
          <p:nvPr/>
        </p:nvSpPr>
        <p:spPr>
          <a:xfrm>
            <a:off x="6970643" y="5637312"/>
            <a:ext cx="1915909" cy="307777"/>
          </a:xfrm>
          <a:prstGeom prst="rect">
            <a:avLst/>
          </a:prstGeom>
          <a:noFill/>
        </p:spPr>
        <p:txBody>
          <a:bodyPr wrap="none" rtlCol="0">
            <a:spAutoFit/>
          </a:bodyPr>
          <a:lstStyle/>
          <a:p>
            <a:r>
              <a:rPr lang="en-US" dirty="0">
                <a:solidFill>
                  <a:schemeClr val="bg1"/>
                </a:solidFill>
              </a:rPr>
              <a:t>Source: </a:t>
            </a:r>
            <a:r>
              <a:rPr lang="en-US" dirty="0" err="1">
                <a:solidFill>
                  <a:schemeClr val="bg1"/>
                </a:solidFill>
              </a:rPr>
              <a:t>schneier.com</a:t>
            </a:r>
            <a:endParaRPr lang="en-US" dirty="0">
              <a:solidFill>
                <a:schemeClr val="bg1"/>
              </a:solidFill>
            </a:endParaRPr>
          </a:p>
        </p:txBody>
      </p:sp>
      <p:pic>
        <p:nvPicPr>
          <p:cNvPr id="3076" name="Picture 4" descr="Figure 2: Possible Attacks">
            <a:extLst>
              <a:ext uri="{FF2B5EF4-FFF2-40B4-BE49-F238E27FC236}">
                <a16:creationId xmlns:a16="http://schemas.microsoft.com/office/drawing/2014/main" id="{10B11A08-059A-01C7-57CC-775D7904E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643" y="1944687"/>
            <a:ext cx="469900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171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4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THREAT MODELING</a:t>
            </a:r>
            <a:endParaRPr/>
          </a:p>
        </p:txBody>
      </p:sp>
      <p:sp>
        <p:nvSpPr>
          <p:cNvPr id="1436" name="Google Shape;1436;p44"/>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dirty="0"/>
              <a:t>Can we have a completely secure system?</a:t>
            </a:r>
            <a:endParaRPr dirty="0"/>
          </a:p>
          <a:p>
            <a:pPr marL="228600" lvl="0" indent="-228600" algn="l" rtl="0">
              <a:lnSpc>
                <a:spcPct val="120000"/>
              </a:lnSpc>
              <a:spcBef>
                <a:spcPts val="1000"/>
              </a:spcBef>
              <a:spcAft>
                <a:spcPts val="0"/>
              </a:spcAft>
              <a:buClr>
                <a:schemeClr val="lt1"/>
              </a:buClr>
              <a:buSzPts val="3000"/>
              <a:buChar char="•"/>
            </a:pPr>
            <a:r>
              <a:rPr lang="en-US" dirty="0"/>
              <a:t>If the application is vulnerable, you must either change your application to </a:t>
            </a:r>
            <a:r>
              <a:rPr lang="en-US" dirty="0">
                <a:solidFill>
                  <a:schemeClr val="accent1"/>
                </a:solidFill>
              </a:rPr>
              <a:t>mitigate the threat </a:t>
            </a:r>
            <a:r>
              <a:rPr lang="en-US" dirty="0"/>
              <a:t>or </a:t>
            </a:r>
            <a:r>
              <a:rPr lang="en-US" dirty="0">
                <a:solidFill>
                  <a:schemeClr val="accent2"/>
                </a:solidFill>
              </a:rPr>
              <a:t>accept the risk</a:t>
            </a:r>
            <a:r>
              <a:rPr lang="en-US" dirty="0"/>
              <a:t>. </a:t>
            </a:r>
            <a:endParaRPr dirty="0"/>
          </a:p>
          <a:p>
            <a:pPr marL="228600" lvl="0" indent="-228600" algn="l" rtl="0">
              <a:lnSpc>
                <a:spcPct val="120000"/>
              </a:lnSpc>
              <a:spcBef>
                <a:spcPts val="1000"/>
              </a:spcBef>
              <a:spcAft>
                <a:spcPts val="0"/>
              </a:spcAft>
              <a:buClr>
                <a:schemeClr val="lt1"/>
              </a:buClr>
              <a:buSzPts val="3000"/>
              <a:buChar char="•"/>
            </a:pPr>
            <a:r>
              <a:rPr lang="en-US" dirty="0"/>
              <a:t>Risk acceptance must be in writing and signed off by management, C-level executives, and/or project stakeholders.</a:t>
            </a:r>
            <a:endParaRPr dirty="0"/>
          </a:p>
          <a:p>
            <a:pPr marL="0" lvl="0" indent="0" algn="l" rtl="0">
              <a:lnSpc>
                <a:spcPct val="120000"/>
              </a:lnSpc>
              <a:spcBef>
                <a:spcPts val="1000"/>
              </a:spcBef>
              <a:spcAft>
                <a:spcPts val="0"/>
              </a:spcAft>
              <a:buClr>
                <a:schemeClr val="lt1"/>
              </a:buClr>
              <a:buSzPts val="3000"/>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0CB8-1A7A-EBF1-CBA8-16BD57E87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C8DD13-789E-EF70-0B3D-6C1359AF8B27}"/>
              </a:ext>
            </a:extLst>
          </p:cNvPr>
          <p:cNvSpPr>
            <a:spLocks noGrp="1"/>
          </p:cNvSpPr>
          <p:nvPr>
            <p:ph type="title"/>
          </p:nvPr>
        </p:nvSpPr>
        <p:spPr/>
        <p:txBody>
          <a:bodyPr/>
          <a:lstStyle/>
          <a:p>
            <a:r>
              <a:rPr lang="en-US" dirty="0">
                <a:solidFill>
                  <a:schemeClr val="accent2"/>
                </a:solidFill>
              </a:rPr>
              <a:t>FRAMEWORKS: THINKING ABOUT THREATS AND MITIGATIONS</a:t>
            </a:r>
          </a:p>
        </p:txBody>
      </p:sp>
    </p:spTree>
    <p:extLst>
      <p:ext uri="{BB962C8B-B14F-4D97-AF65-F5344CB8AC3E}">
        <p14:creationId xmlns:p14="http://schemas.microsoft.com/office/powerpoint/2010/main" val="3356321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9B2B-D20B-3803-25E7-8DC54F2BA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2E822-FC62-CC4E-2A94-0AF2C11A2B00}"/>
              </a:ext>
            </a:extLst>
          </p:cNvPr>
          <p:cNvSpPr>
            <a:spLocks noGrp="1"/>
          </p:cNvSpPr>
          <p:nvPr>
            <p:ph type="title"/>
          </p:nvPr>
        </p:nvSpPr>
        <p:spPr>
          <a:xfrm>
            <a:off x="1226490" y="178402"/>
            <a:ext cx="9905998" cy="562100"/>
          </a:xfrm>
        </p:spPr>
        <p:txBody>
          <a:bodyPr>
            <a:normAutofit fontScale="90000"/>
          </a:bodyPr>
          <a:lstStyle/>
          <a:p>
            <a:r>
              <a:rPr lang="en-US" dirty="0"/>
              <a:t>MITRE Cloud Matrix</a:t>
            </a:r>
          </a:p>
        </p:txBody>
      </p:sp>
      <p:sp>
        <p:nvSpPr>
          <p:cNvPr id="3" name="Content Placeholder 2">
            <a:extLst>
              <a:ext uri="{FF2B5EF4-FFF2-40B4-BE49-F238E27FC236}">
                <a16:creationId xmlns:a16="http://schemas.microsoft.com/office/drawing/2014/main" id="{7634F6B6-1EBE-692E-1A8E-4FC875B38F90}"/>
              </a:ext>
            </a:extLst>
          </p:cNvPr>
          <p:cNvSpPr>
            <a:spLocks noGrp="1"/>
          </p:cNvSpPr>
          <p:nvPr>
            <p:ph idx="1"/>
          </p:nvPr>
        </p:nvSpPr>
        <p:spPr>
          <a:xfrm>
            <a:off x="1143001" y="6447125"/>
            <a:ext cx="9905999" cy="548009"/>
          </a:xfrm>
        </p:spPr>
        <p:txBody>
          <a:bodyPr>
            <a:normAutofit/>
          </a:bodyPr>
          <a:lstStyle/>
          <a:p>
            <a:r>
              <a:rPr lang="en-US" sz="1800" dirty="0"/>
              <a:t>Available: </a:t>
            </a:r>
            <a:r>
              <a:rPr lang="en-US" sz="1800" dirty="0">
                <a:hlinkClick r:id="rId2"/>
              </a:rPr>
              <a:t>https://attack.mitre.org/matrices/enterprise/cloud/iaas</a:t>
            </a:r>
            <a:endParaRPr lang="en-US" sz="1800" dirty="0"/>
          </a:p>
        </p:txBody>
      </p:sp>
      <p:pic>
        <p:nvPicPr>
          <p:cNvPr id="7" name="Picture 6" descr="A computer screen shot of a computer&#10;&#10;Description automatically generated">
            <a:extLst>
              <a:ext uri="{FF2B5EF4-FFF2-40B4-BE49-F238E27FC236}">
                <a16:creationId xmlns:a16="http://schemas.microsoft.com/office/drawing/2014/main" id="{6B3B48C3-C0E1-D4B6-BE75-7CE6CA70ED62}"/>
              </a:ext>
            </a:extLst>
          </p:cNvPr>
          <p:cNvPicPr>
            <a:picLocks noChangeAspect="1"/>
          </p:cNvPicPr>
          <p:nvPr/>
        </p:nvPicPr>
        <p:blipFill>
          <a:blip r:embed="rId3"/>
          <a:stretch>
            <a:fillRect/>
          </a:stretch>
        </p:blipFill>
        <p:spPr>
          <a:xfrm>
            <a:off x="1226490" y="632025"/>
            <a:ext cx="9989487" cy="5885525"/>
          </a:xfrm>
          <a:prstGeom prst="rect">
            <a:avLst/>
          </a:prstGeom>
        </p:spPr>
      </p:pic>
    </p:spTree>
    <p:extLst>
      <p:ext uri="{BB962C8B-B14F-4D97-AF65-F5344CB8AC3E}">
        <p14:creationId xmlns:p14="http://schemas.microsoft.com/office/powerpoint/2010/main" val="3033725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DD788-5B5A-DA38-8569-E4AC50873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CCE71-CC56-FEED-0D99-799E231D301F}"/>
              </a:ext>
            </a:extLst>
          </p:cNvPr>
          <p:cNvSpPr>
            <a:spLocks noGrp="1"/>
          </p:cNvSpPr>
          <p:nvPr>
            <p:ph type="title"/>
          </p:nvPr>
        </p:nvSpPr>
        <p:spPr>
          <a:xfrm>
            <a:off x="1141413" y="618518"/>
            <a:ext cx="9905998" cy="689421"/>
          </a:xfrm>
        </p:spPr>
        <p:txBody>
          <a:bodyPr/>
          <a:lstStyle/>
          <a:p>
            <a:r>
              <a:rPr lang="en-US" dirty="0"/>
              <a:t>NIST Cybersecurity Framework (CSF)</a:t>
            </a:r>
          </a:p>
        </p:txBody>
      </p:sp>
      <p:graphicFrame>
        <p:nvGraphicFramePr>
          <p:cNvPr id="4" name="Content Placeholder 3">
            <a:extLst>
              <a:ext uri="{FF2B5EF4-FFF2-40B4-BE49-F238E27FC236}">
                <a16:creationId xmlns:a16="http://schemas.microsoft.com/office/drawing/2014/main" id="{4AFA50CD-89B7-393D-D54D-B1D6B0C2D783}"/>
              </a:ext>
            </a:extLst>
          </p:cNvPr>
          <p:cNvGraphicFramePr>
            <a:graphicFrameLocks noGrp="1"/>
          </p:cNvGraphicFramePr>
          <p:nvPr>
            <p:ph idx="1"/>
            <p:extLst>
              <p:ext uri="{D42A27DB-BD31-4B8C-83A1-F6EECF244321}">
                <p14:modId xmlns:p14="http://schemas.microsoft.com/office/powerpoint/2010/main" val="800400826"/>
              </p:ext>
            </p:extLst>
          </p:nvPr>
        </p:nvGraphicFramePr>
        <p:xfrm>
          <a:off x="659758" y="1516284"/>
          <a:ext cx="10926500" cy="4560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1329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DC68-0DBD-F7FA-BAAA-E4A7794B9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D8C4B-0883-84C1-2586-A23FCFD7E9EE}"/>
              </a:ext>
            </a:extLst>
          </p:cNvPr>
          <p:cNvSpPr>
            <a:spLocks noGrp="1"/>
          </p:cNvSpPr>
          <p:nvPr>
            <p:ph type="title"/>
          </p:nvPr>
        </p:nvSpPr>
        <p:spPr>
          <a:xfrm>
            <a:off x="1141413" y="618518"/>
            <a:ext cx="9905998" cy="689421"/>
          </a:xfrm>
        </p:spPr>
        <p:txBody>
          <a:bodyPr>
            <a:normAutofit/>
          </a:bodyPr>
          <a:lstStyle/>
          <a:p>
            <a:r>
              <a:rPr lang="en-US" dirty="0"/>
              <a:t>Threat Modeling Your Application</a:t>
            </a:r>
          </a:p>
        </p:txBody>
      </p:sp>
      <p:graphicFrame>
        <p:nvGraphicFramePr>
          <p:cNvPr id="4" name="Table 3">
            <a:extLst>
              <a:ext uri="{FF2B5EF4-FFF2-40B4-BE49-F238E27FC236}">
                <a16:creationId xmlns:a16="http://schemas.microsoft.com/office/drawing/2014/main" id="{967F7238-A17A-5B13-8D6A-DCE254A8EFB6}"/>
              </a:ext>
            </a:extLst>
          </p:cNvPr>
          <p:cNvGraphicFramePr>
            <a:graphicFrameLocks noGrp="1"/>
          </p:cNvGraphicFramePr>
          <p:nvPr>
            <p:extLst>
              <p:ext uri="{D42A27DB-BD31-4B8C-83A1-F6EECF244321}">
                <p14:modId xmlns:p14="http://schemas.microsoft.com/office/powerpoint/2010/main" val="1784979125"/>
              </p:ext>
            </p:extLst>
          </p:nvPr>
        </p:nvGraphicFramePr>
        <p:xfrm>
          <a:off x="862956" y="1853986"/>
          <a:ext cx="10468657" cy="3926840"/>
        </p:xfrm>
        <a:graphic>
          <a:graphicData uri="http://schemas.openxmlformats.org/drawingml/2006/table">
            <a:tbl>
              <a:tblPr firstRow="1" bandRow="1">
                <a:tableStyleId>{5940675A-B579-460E-94D1-54222C63F5DA}</a:tableStyleId>
              </a:tblPr>
              <a:tblGrid>
                <a:gridCol w="1417257">
                  <a:extLst>
                    <a:ext uri="{9D8B030D-6E8A-4147-A177-3AD203B41FA5}">
                      <a16:colId xmlns:a16="http://schemas.microsoft.com/office/drawing/2014/main" val="2576623014"/>
                    </a:ext>
                  </a:extLst>
                </a:gridCol>
                <a:gridCol w="1350259">
                  <a:extLst>
                    <a:ext uri="{9D8B030D-6E8A-4147-A177-3AD203B41FA5}">
                      <a16:colId xmlns:a16="http://schemas.microsoft.com/office/drawing/2014/main" val="2950982274"/>
                    </a:ext>
                  </a:extLst>
                </a:gridCol>
                <a:gridCol w="1718751">
                  <a:extLst>
                    <a:ext uri="{9D8B030D-6E8A-4147-A177-3AD203B41FA5}">
                      <a16:colId xmlns:a16="http://schemas.microsoft.com/office/drawing/2014/main" val="1187887144"/>
                    </a:ext>
                  </a:extLst>
                </a:gridCol>
                <a:gridCol w="1994130">
                  <a:extLst>
                    <a:ext uri="{9D8B030D-6E8A-4147-A177-3AD203B41FA5}">
                      <a16:colId xmlns:a16="http://schemas.microsoft.com/office/drawing/2014/main" val="856436172"/>
                    </a:ext>
                  </a:extLst>
                </a:gridCol>
                <a:gridCol w="1994130">
                  <a:extLst>
                    <a:ext uri="{9D8B030D-6E8A-4147-A177-3AD203B41FA5}">
                      <a16:colId xmlns:a16="http://schemas.microsoft.com/office/drawing/2014/main" val="2230192920"/>
                    </a:ext>
                  </a:extLst>
                </a:gridCol>
                <a:gridCol w="1994130">
                  <a:extLst>
                    <a:ext uri="{9D8B030D-6E8A-4147-A177-3AD203B41FA5}">
                      <a16:colId xmlns:a16="http://schemas.microsoft.com/office/drawing/2014/main" val="1392941114"/>
                    </a:ext>
                  </a:extLst>
                </a:gridCol>
              </a:tblGrid>
              <a:tr h="370840">
                <a:tc rowSpan="2">
                  <a:txBody>
                    <a:bodyPr/>
                    <a:lstStyle/>
                    <a:p>
                      <a:r>
                        <a:rPr lang="en-US" b="1" dirty="0">
                          <a:solidFill>
                            <a:schemeClr val="tx1"/>
                          </a:solidFill>
                        </a:rPr>
                        <a:t>STRIDE-LM</a:t>
                      </a:r>
                    </a:p>
                  </a:txBody>
                  <a:tcPr>
                    <a:solidFill>
                      <a:schemeClr val="bg2">
                        <a:lumMod val="25000"/>
                        <a:lumOff val="75000"/>
                      </a:schemeClr>
                    </a:solidFill>
                  </a:tcPr>
                </a:tc>
                <a:tc gridSpan="5">
                  <a:txBody>
                    <a:bodyPr/>
                    <a:lstStyle/>
                    <a:p>
                      <a:r>
                        <a:rPr lang="en-US" dirty="0">
                          <a:solidFill>
                            <a:schemeClr val="tx1"/>
                          </a:solidFill>
                        </a:rPr>
                        <a:t>Functions and Safeguards</a:t>
                      </a:r>
                    </a:p>
                  </a:txBody>
                  <a:tcPr>
                    <a:solidFill>
                      <a:schemeClr val="bg2">
                        <a:lumMod val="25000"/>
                        <a:lumOff val="75000"/>
                      </a:schemeClr>
                    </a:solidFill>
                  </a:tcPr>
                </a:tc>
                <a:tc hMerge="1">
                  <a:txBody>
                    <a:bodyPr/>
                    <a:lstStyle/>
                    <a:p>
                      <a:endParaRPr lang="en-US" dirty="0">
                        <a:solidFill>
                          <a:schemeClr val="bg1"/>
                        </a:solidFill>
                      </a:endParaRPr>
                    </a:p>
                  </a:txBody>
                  <a:tcPr/>
                </a:tc>
                <a:tc hMerge="1">
                  <a:txBody>
                    <a:bodyPr/>
                    <a:lstStyle/>
                    <a:p>
                      <a:endParaRPr lang="en-US" dirty="0">
                        <a:solidFill>
                          <a:schemeClr val="bg1"/>
                        </a:solidFill>
                      </a:endParaRPr>
                    </a:p>
                  </a:txBody>
                  <a:tcPr/>
                </a:tc>
                <a:tc hMerge="1">
                  <a:txBody>
                    <a:bodyPr/>
                    <a:lstStyle/>
                    <a:p>
                      <a:endParaRPr lang="en-US" dirty="0">
                        <a:solidFill>
                          <a:schemeClr val="bg1"/>
                        </a:solidFill>
                      </a:endParaRPr>
                    </a:p>
                  </a:txBody>
                  <a:tcPr/>
                </a:tc>
                <a:tc hMerge="1">
                  <a:txBody>
                    <a:bodyPr/>
                    <a:lstStyle/>
                    <a:p>
                      <a:endParaRPr lang="en-US" dirty="0">
                        <a:solidFill>
                          <a:schemeClr val="bg1"/>
                        </a:solidFill>
                      </a:endParaRPr>
                    </a:p>
                  </a:txBody>
                  <a:tcPr/>
                </a:tc>
                <a:extLst>
                  <a:ext uri="{0D108BD9-81ED-4DB2-BD59-A6C34878D82A}">
                    <a16:rowId xmlns:a16="http://schemas.microsoft.com/office/drawing/2014/main" val="3515283986"/>
                  </a:ext>
                </a:extLst>
              </a:tr>
              <a:tr h="370840">
                <a:tc vMerge="1">
                  <a:txBody>
                    <a:bodyPr/>
                    <a:lstStyle/>
                    <a:p>
                      <a:r>
                        <a:rPr lang="en-US" b="1" dirty="0">
                          <a:solidFill>
                            <a:schemeClr val="bg1"/>
                          </a:solidFill>
                        </a:rPr>
                        <a:t>STRIDE-LM</a:t>
                      </a:r>
                    </a:p>
                  </a:txBody>
                  <a:tcPr>
                    <a:solidFill>
                      <a:schemeClr val="tx1">
                        <a:lumMod val="95000"/>
                      </a:schemeClr>
                    </a:solidFill>
                  </a:tcPr>
                </a:tc>
                <a:tc>
                  <a:txBody>
                    <a:bodyPr/>
                    <a:lstStyle/>
                    <a:p>
                      <a:r>
                        <a:rPr lang="en-US" dirty="0">
                          <a:solidFill>
                            <a:schemeClr val="bg1"/>
                          </a:solidFill>
                        </a:rPr>
                        <a:t>Identify</a:t>
                      </a:r>
                    </a:p>
                  </a:txBody>
                  <a:tcPr>
                    <a:solidFill>
                      <a:schemeClr val="accent1"/>
                    </a:solidFill>
                  </a:tcPr>
                </a:tc>
                <a:tc>
                  <a:txBody>
                    <a:bodyPr/>
                    <a:lstStyle/>
                    <a:p>
                      <a:r>
                        <a:rPr lang="en-US" dirty="0">
                          <a:solidFill>
                            <a:schemeClr val="bg1"/>
                          </a:solidFill>
                        </a:rPr>
                        <a:t>Protect</a:t>
                      </a:r>
                    </a:p>
                  </a:txBody>
                  <a:tcPr>
                    <a:solidFill>
                      <a:schemeClr val="accent2"/>
                    </a:solidFill>
                  </a:tcPr>
                </a:tc>
                <a:tc>
                  <a:txBody>
                    <a:bodyPr/>
                    <a:lstStyle/>
                    <a:p>
                      <a:r>
                        <a:rPr lang="en-US" dirty="0">
                          <a:solidFill>
                            <a:schemeClr val="bg1"/>
                          </a:solidFill>
                        </a:rPr>
                        <a:t>Detect</a:t>
                      </a:r>
                    </a:p>
                  </a:txBody>
                  <a:tcPr>
                    <a:solidFill>
                      <a:schemeClr val="accent3"/>
                    </a:solidFill>
                  </a:tcPr>
                </a:tc>
                <a:tc>
                  <a:txBody>
                    <a:bodyPr/>
                    <a:lstStyle/>
                    <a:p>
                      <a:r>
                        <a:rPr lang="en-US" dirty="0">
                          <a:solidFill>
                            <a:schemeClr val="bg1"/>
                          </a:solidFill>
                        </a:rPr>
                        <a:t>Respond</a:t>
                      </a:r>
                    </a:p>
                  </a:txBody>
                  <a:tcPr>
                    <a:solidFill>
                      <a:schemeClr val="accent4"/>
                    </a:solidFill>
                  </a:tcPr>
                </a:tc>
                <a:tc>
                  <a:txBody>
                    <a:bodyPr/>
                    <a:lstStyle/>
                    <a:p>
                      <a:r>
                        <a:rPr lang="en-US" dirty="0">
                          <a:solidFill>
                            <a:schemeClr val="bg1"/>
                          </a:solidFill>
                        </a:rPr>
                        <a:t>Recover</a:t>
                      </a:r>
                    </a:p>
                  </a:txBody>
                  <a:tcPr>
                    <a:solidFill>
                      <a:schemeClr val="accent5"/>
                    </a:solidFill>
                  </a:tcPr>
                </a:tc>
                <a:extLst>
                  <a:ext uri="{0D108BD9-81ED-4DB2-BD59-A6C34878D82A}">
                    <a16:rowId xmlns:a16="http://schemas.microsoft.com/office/drawing/2014/main" val="3464070119"/>
                  </a:ext>
                </a:extLst>
              </a:tr>
              <a:tr h="370840">
                <a:tc>
                  <a:txBody>
                    <a:bodyPr/>
                    <a:lstStyle/>
                    <a:p>
                      <a:r>
                        <a:rPr lang="en-US" dirty="0">
                          <a:solidFill>
                            <a:schemeClr val="tx1"/>
                          </a:solidFill>
                        </a:rPr>
                        <a:t>Spoofing</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1160699442"/>
                  </a:ext>
                </a:extLst>
              </a:tr>
              <a:tr h="370840">
                <a:tc>
                  <a:txBody>
                    <a:bodyPr/>
                    <a:lstStyle/>
                    <a:p>
                      <a:r>
                        <a:rPr lang="en-US" dirty="0">
                          <a:solidFill>
                            <a:schemeClr val="tx1"/>
                          </a:solidFill>
                        </a:rPr>
                        <a:t>Tampering</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3063711917"/>
                  </a:ext>
                </a:extLst>
              </a:tr>
              <a:tr h="370840">
                <a:tc>
                  <a:txBody>
                    <a:bodyPr/>
                    <a:lstStyle/>
                    <a:p>
                      <a:r>
                        <a:rPr lang="en-US" dirty="0">
                          <a:solidFill>
                            <a:schemeClr val="tx1"/>
                          </a:solidFill>
                        </a:rPr>
                        <a:t>Repudiation</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3931447356"/>
                  </a:ext>
                </a:extLst>
              </a:tr>
              <a:tr h="370840">
                <a:tc>
                  <a:txBody>
                    <a:bodyPr/>
                    <a:lstStyle/>
                    <a:p>
                      <a:r>
                        <a:rPr lang="en-US" dirty="0">
                          <a:solidFill>
                            <a:schemeClr val="tx1"/>
                          </a:solidFill>
                        </a:rPr>
                        <a:t>Information Disclosure</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1159841090"/>
                  </a:ext>
                </a:extLst>
              </a:tr>
              <a:tr h="370840">
                <a:tc>
                  <a:txBody>
                    <a:bodyPr/>
                    <a:lstStyle/>
                    <a:p>
                      <a:r>
                        <a:rPr lang="en-US" dirty="0">
                          <a:solidFill>
                            <a:schemeClr val="tx1"/>
                          </a:solidFill>
                        </a:rPr>
                        <a:t>Denial of Service</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4098503270"/>
                  </a:ext>
                </a:extLst>
              </a:tr>
              <a:tr h="370840">
                <a:tc>
                  <a:txBody>
                    <a:bodyPr/>
                    <a:lstStyle/>
                    <a:p>
                      <a:r>
                        <a:rPr lang="en-US" dirty="0">
                          <a:solidFill>
                            <a:schemeClr val="tx1"/>
                          </a:solidFill>
                        </a:rPr>
                        <a:t>Elevation of Privilege</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3515930371"/>
                  </a:ext>
                </a:extLst>
              </a:tr>
              <a:tr h="370840">
                <a:tc>
                  <a:txBody>
                    <a:bodyPr/>
                    <a:lstStyle/>
                    <a:p>
                      <a:r>
                        <a:rPr lang="en-US" dirty="0">
                          <a:solidFill>
                            <a:schemeClr val="tx1"/>
                          </a:solidFill>
                        </a:rPr>
                        <a:t>Lateral Movement</a:t>
                      </a:r>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tc>
                  <a:txBody>
                    <a:bodyPr/>
                    <a:lstStyle/>
                    <a:p>
                      <a:endParaRPr lang="en-US" dirty="0"/>
                    </a:p>
                  </a:txBody>
                  <a:tcPr>
                    <a:solidFill>
                      <a:schemeClr val="bg2">
                        <a:lumMod val="25000"/>
                        <a:lumOff val="75000"/>
                      </a:schemeClr>
                    </a:solidFill>
                  </a:tcPr>
                </a:tc>
                <a:extLst>
                  <a:ext uri="{0D108BD9-81ED-4DB2-BD59-A6C34878D82A}">
                    <a16:rowId xmlns:a16="http://schemas.microsoft.com/office/drawing/2014/main" val="139490580"/>
                  </a:ext>
                </a:extLst>
              </a:tr>
            </a:tbl>
          </a:graphicData>
        </a:graphic>
      </p:graphicFrame>
    </p:spTree>
    <p:extLst>
      <p:ext uri="{BB962C8B-B14F-4D97-AF65-F5344CB8AC3E}">
        <p14:creationId xmlns:p14="http://schemas.microsoft.com/office/powerpoint/2010/main" val="3401915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1F100-87A2-103B-A168-F64E48872B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E3CAE-6E07-D3A8-1D96-F813AB8BB386}"/>
              </a:ext>
            </a:extLst>
          </p:cNvPr>
          <p:cNvSpPr>
            <a:spLocks noGrp="1"/>
          </p:cNvSpPr>
          <p:nvPr>
            <p:ph type="title"/>
          </p:nvPr>
        </p:nvSpPr>
        <p:spPr/>
        <p:txBody>
          <a:bodyPr>
            <a:normAutofit/>
          </a:bodyPr>
          <a:lstStyle/>
          <a:p>
            <a:r>
              <a:rPr lang="en-US" sz="4400" dirty="0"/>
              <a:t>THREAT MODELING: UNINTENDED USE OF YOUR APPLICATION</a:t>
            </a:r>
          </a:p>
        </p:txBody>
      </p:sp>
    </p:spTree>
    <p:extLst>
      <p:ext uri="{BB962C8B-B14F-4D97-AF65-F5344CB8AC3E}">
        <p14:creationId xmlns:p14="http://schemas.microsoft.com/office/powerpoint/2010/main" val="282619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6F1B4-959C-4279-099E-9A21635F4F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9E5CD-B02D-C542-CC4E-B793D4E9CCC7}"/>
              </a:ext>
            </a:extLst>
          </p:cNvPr>
          <p:cNvSpPr>
            <a:spLocks noGrp="1"/>
          </p:cNvSpPr>
          <p:nvPr>
            <p:ph type="title"/>
          </p:nvPr>
        </p:nvSpPr>
        <p:spPr>
          <a:xfrm>
            <a:off x="1141413" y="327514"/>
            <a:ext cx="9905998" cy="1478570"/>
          </a:xfrm>
        </p:spPr>
        <p:txBody>
          <a:bodyPr>
            <a:normAutofit/>
          </a:bodyPr>
          <a:lstStyle/>
          <a:p>
            <a:r>
              <a:rPr lang="en-US" sz="2800" dirty="0"/>
              <a:t>Threat Modeling: Unintended usage of your product</a:t>
            </a:r>
          </a:p>
        </p:txBody>
      </p:sp>
      <p:sp>
        <p:nvSpPr>
          <p:cNvPr id="3" name="Content Placeholder 2">
            <a:extLst>
              <a:ext uri="{FF2B5EF4-FFF2-40B4-BE49-F238E27FC236}">
                <a16:creationId xmlns:a16="http://schemas.microsoft.com/office/drawing/2014/main" id="{93BB05F4-2F0B-D133-06F3-30FB083CA653}"/>
              </a:ext>
            </a:extLst>
          </p:cNvPr>
          <p:cNvSpPr>
            <a:spLocks noGrp="1"/>
          </p:cNvSpPr>
          <p:nvPr>
            <p:ph idx="1"/>
          </p:nvPr>
        </p:nvSpPr>
        <p:spPr>
          <a:xfrm>
            <a:off x="1053296" y="1563145"/>
            <a:ext cx="5146093" cy="4652460"/>
          </a:xfrm>
        </p:spPr>
        <p:txBody>
          <a:bodyPr>
            <a:normAutofit fontScale="85000" lnSpcReduction="20000"/>
          </a:bodyPr>
          <a:lstStyle/>
          <a:p>
            <a:r>
              <a:rPr lang="en-US" dirty="0"/>
              <a:t>Social media</a:t>
            </a:r>
          </a:p>
          <a:p>
            <a:pPr lvl="1"/>
            <a:r>
              <a:rPr lang="en-US" dirty="0"/>
              <a:t>Disinformation and propaganda</a:t>
            </a:r>
          </a:p>
          <a:p>
            <a:pPr lvl="1"/>
            <a:r>
              <a:rPr lang="en-US" dirty="0"/>
              <a:t>Global instability</a:t>
            </a:r>
          </a:p>
          <a:p>
            <a:r>
              <a:rPr lang="en-US" dirty="0"/>
              <a:t>AI</a:t>
            </a:r>
          </a:p>
          <a:p>
            <a:pPr lvl="1"/>
            <a:r>
              <a:rPr lang="en-US" dirty="0"/>
              <a:t>Encoding bias into decision making</a:t>
            </a:r>
          </a:p>
          <a:p>
            <a:pPr lvl="1"/>
            <a:r>
              <a:rPr lang="en-US" dirty="0"/>
              <a:t>Deep fakes</a:t>
            </a:r>
          </a:p>
          <a:p>
            <a:r>
              <a:rPr lang="en-US" dirty="0"/>
              <a:t>Cryptocurrencies</a:t>
            </a:r>
          </a:p>
          <a:p>
            <a:pPr lvl="1"/>
            <a:r>
              <a:rPr lang="en-US" dirty="0"/>
              <a:t>Enabling global-scale crime markets</a:t>
            </a:r>
          </a:p>
          <a:p>
            <a:pPr lvl="1"/>
            <a:r>
              <a:rPr lang="en-US" dirty="0"/>
              <a:t>Environmental degradation</a:t>
            </a:r>
          </a:p>
          <a:p>
            <a:r>
              <a:rPr lang="en-US" dirty="0"/>
              <a:t>Short-term property rentals</a:t>
            </a:r>
          </a:p>
          <a:p>
            <a:pPr lvl="1"/>
            <a:r>
              <a:rPr lang="en-US" dirty="0"/>
              <a:t>Gentrification</a:t>
            </a:r>
          </a:p>
          <a:p>
            <a:pPr lvl="1"/>
            <a:r>
              <a:rPr lang="en-US" dirty="0"/>
              <a:t>Rent spikes</a:t>
            </a:r>
          </a:p>
          <a:p>
            <a:endParaRPr lang="en-US" dirty="0"/>
          </a:p>
        </p:txBody>
      </p:sp>
      <p:pic>
        <p:nvPicPr>
          <p:cNvPr id="5" name="Picture 4" descr="A screenshot of a black screen&#10;&#10;Description automatically generated">
            <a:extLst>
              <a:ext uri="{FF2B5EF4-FFF2-40B4-BE49-F238E27FC236}">
                <a16:creationId xmlns:a16="http://schemas.microsoft.com/office/drawing/2014/main" id="{35B361D2-E777-7A4D-8BE8-6261857AC5A4}"/>
              </a:ext>
            </a:extLst>
          </p:cNvPr>
          <p:cNvPicPr>
            <a:picLocks noChangeAspect="1"/>
          </p:cNvPicPr>
          <p:nvPr/>
        </p:nvPicPr>
        <p:blipFill>
          <a:blip r:embed="rId2"/>
          <a:stretch>
            <a:fillRect/>
          </a:stretch>
        </p:blipFill>
        <p:spPr>
          <a:xfrm>
            <a:off x="6372204" y="1563145"/>
            <a:ext cx="5057976" cy="5086392"/>
          </a:xfrm>
          <a:prstGeom prst="rect">
            <a:avLst/>
          </a:prstGeom>
        </p:spPr>
      </p:pic>
    </p:spTree>
    <p:extLst>
      <p:ext uri="{BB962C8B-B14F-4D97-AF65-F5344CB8AC3E}">
        <p14:creationId xmlns:p14="http://schemas.microsoft.com/office/powerpoint/2010/main" val="187022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188E-134F-45DA-8169-5586A5B30F96}"/>
              </a:ext>
            </a:extLst>
          </p:cNvPr>
          <p:cNvSpPr>
            <a:spLocks noGrp="1"/>
          </p:cNvSpPr>
          <p:nvPr>
            <p:ph type="title"/>
          </p:nvPr>
        </p:nvSpPr>
        <p:spPr/>
        <p:txBody>
          <a:bodyPr/>
          <a:lstStyle/>
          <a:p>
            <a:r>
              <a:rPr lang="en-US" dirty="0">
                <a:solidFill>
                  <a:schemeClr val="accent2"/>
                </a:solidFill>
              </a:rPr>
              <a:t>LECTURE 18: CLOUD SECURITY DAY 1</a:t>
            </a:r>
          </a:p>
        </p:txBody>
      </p:sp>
    </p:spTree>
    <p:extLst>
      <p:ext uri="{BB962C8B-B14F-4D97-AF65-F5344CB8AC3E}">
        <p14:creationId xmlns:p14="http://schemas.microsoft.com/office/powerpoint/2010/main" val="472767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5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LAND ACKNOWLEDGEMENT STATEMENT</a:t>
            </a:r>
            <a:endParaRPr/>
          </a:p>
        </p:txBody>
      </p:sp>
      <p:sp>
        <p:nvSpPr>
          <p:cNvPr id="1796" name="Google Shape;1796;p5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3000"/>
              <a:buNone/>
            </a:pPr>
            <a:r>
              <a:rPr lang="en-US"/>
              <a:t>We respectfully acknowledge the University of Arizona is on the land and territories of Indigenous peoples. Today, Arizona is home to 22 federally-recognized tribes, with Tucson being home to the O’odham and the Yacqui. Committed to diversity and inclusion, the University strives to build sustainable relationships with sovereign Native Nations and Indigenous communities through education offerings, partnerships, and community service.</a:t>
            </a:r>
            <a:endParaRPr/>
          </a:p>
          <a:p>
            <a:pPr marL="228600" lvl="0" indent="-38100" algn="l" rtl="0">
              <a:lnSpc>
                <a:spcPct val="120000"/>
              </a:lnSpc>
              <a:spcBef>
                <a:spcPts val="1000"/>
              </a:spcBef>
              <a:spcAft>
                <a:spcPts val="0"/>
              </a:spcAft>
              <a:buClr>
                <a:schemeClr val="lt1"/>
              </a:buClr>
              <a:buSzPts val="3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solidFill>
                  <a:schemeClr val="accent2"/>
                </a:solidFill>
              </a:rPr>
              <a:t>CLOUD THREATS</a:t>
            </a:r>
            <a:endParaRPr dirty="0">
              <a:solidFill>
                <a:schemeClr val="accent2"/>
              </a:solidFill>
            </a:endParaRPr>
          </a:p>
        </p:txBody>
      </p:sp>
      <p:sp>
        <p:nvSpPr>
          <p:cNvPr id="423" name="Google Shape;423;p5"/>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r>
              <a:rPr lang="en-US"/>
              <a:t>WHAT ARE WE SECURING OUR CLOUD APPLICATION FROM?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
        <p:cNvGrpSpPr/>
        <p:nvPr/>
      </p:nvGrpSpPr>
      <p:grpSpPr>
        <a:xfrm>
          <a:off x="0" y="0"/>
          <a:ext cx="0" cy="0"/>
          <a:chOff x="0" y="0"/>
          <a:chExt cx="0" cy="0"/>
        </a:xfrm>
      </p:grpSpPr>
      <p:sp>
        <p:nvSpPr>
          <p:cNvPr id="428" name="Google Shape;428;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29" name="Google Shape;429;p6"/>
          <p:cNvSpPr txBox="1">
            <a:spLocks noGrp="1"/>
          </p:cNvSpPr>
          <p:nvPr>
            <p:ph type="title"/>
          </p:nvPr>
        </p:nvSpPr>
        <p:spPr>
          <a:xfrm>
            <a:off x="968251" y="506904"/>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TOP CLOUD SECURITY ISSUES</a:t>
            </a:r>
            <a:endParaRPr dirty="0"/>
          </a:p>
        </p:txBody>
      </p:sp>
      <p:grpSp>
        <p:nvGrpSpPr>
          <p:cNvPr id="430" name="Google Shape;430;p6"/>
          <p:cNvGrpSpPr/>
          <p:nvPr/>
        </p:nvGrpSpPr>
        <p:grpSpPr>
          <a:xfrm>
            <a:off x="968251" y="1676400"/>
            <a:ext cx="10288327" cy="4563082"/>
            <a:chOff x="173161" y="545"/>
            <a:chExt cx="9559676" cy="3540621"/>
          </a:xfrm>
        </p:grpSpPr>
        <p:sp>
          <p:nvSpPr>
            <p:cNvPr id="431" name="Google Shape;431;p6"/>
            <p:cNvSpPr/>
            <p:nvPr/>
          </p:nvSpPr>
          <p:spPr>
            <a:xfrm>
              <a:off x="173161" y="545"/>
              <a:ext cx="1770310" cy="1062186"/>
            </a:xfrm>
            <a:prstGeom prst="rect">
              <a:avLst/>
            </a:prstGeom>
            <a:gradFill>
              <a:gsLst>
                <a:gs pos="0">
                  <a:srgbClr val="EC8D5E"/>
                </a:gs>
                <a:gs pos="100000">
                  <a:srgbClr val="DD672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txBox="1"/>
            <p:nvPr/>
          </p:nvSpPr>
          <p:spPr>
            <a:xfrm>
              <a:off x="173161"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Data Breaches</a:t>
              </a:r>
              <a:endParaRPr/>
            </a:p>
          </p:txBody>
        </p:sp>
        <p:sp>
          <p:nvSpPr>
            <p:cNvPr id="433" name="Google Shape;433;p6"/>
            <p:cNvSpPr/>
            <p:nvPr/>
          </p:nvSpPr>
          <p:spPr>
            <a:xfrm>
              <a:off x="2120503" y="545"/>
              <a:ext cx="1770310" cy="1062186"/>
            </a:xfrm>
            <a:prstGeom prst="rect">
              <a:avLst/>
            </a:prstGeom>
            <a:gradFill>
              <a:gsLst>
                <a:gs pos="0">
                  <a:srgbClr val="E89C5E"/>
                </a:gs>
                <a:gs pos="100000">
                  <a:srgbClr val="D87C2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txBox="1"/>
            <p:nvPr/>
          </p:nvSpPr>
          <p:spPr>
            <a:xfrm>
              <a:off x="2120503"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Misconfiguration and Inadequate Change Control</a:t>
              </a:r>
              <a:endParaRPr/>
            </a:p>
          </p:txBody>
        </p:sp>
        <p:sp>
          <p:nvSpPr>
            <p:cNvPr id="435" name="Google Shape;435;p6"/>
            <p:cNvSpPr/>
            <p:nvPr/>
          </p:nvSpPr>
          <p:spPr>
            <a:xfrm>
              <a:off x="4067844" y="545"/>
              <a:ext cx="1770310" cy="1062186"/>
            </a:xfrm>
            <a:prstGeom prst="rect">
              <a:avLst/>
            </a:prstGeom>
            <a:gradFill>
              <a:gsLst>
                <a:gs pos="0">
                  <a:srgbClr val="E5AA5F"/>
                </a:gs>
                <a:gs pos="100000">
                  <a:srgbClr val="D68F26"/>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txBox="1"/>
            <p:nvPr/>
          </p:nvSpPr>
          <p:spPr>
            <a:xfrm>
              <a:off x="4067844"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Lack of Cloud Security Architecture and Strategy</a:t>
              </a:r>
              <a:endParaRPr/>
            </a:p>
          </p:txBody>
        </p:sp>
        <p:sp>
          <p:nvSpPr>
            <p:cNvPr id="437" name="Google Shape;437;p6"/>
            <p:cNvSpPr/>
            <p:nvPr/>
          </p:nvSpPr>
          <p:spPr>
            <a:xfrm>
              <a:off x="6015186" y="545"/>
              <a:ext cx="1770310" cy="1062186"/>
            </a:xfrm>
            <a:prstGeom prst="rect">
              <a:avLst/>
            </a:prstGeom>
            <a:gradFill>
              <a:gsLst>
                <a:gs pos="0">
                  <a:srgbClr val="E1BB60"/>
                </a:gs>
                <a:gs pos="100000">
                  <a:srgbClr val="D0A329"/>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txBox="1"/>
            <p:nvPr/>
          </p:nvSpPr>
          <p:spPr>
            <a:xfrm>
              <a:off x="6015186"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dirty="0">
                  <a:solidFill>
                    <a:schemeClr val="lt1"/>
                  </a:solidFill>
                  <a:latin typeface="Twentieth Century"/>
                  <a:ea typeface="Twentieth Century"/>
                  <a:cs typeface="Twentieth Century"/>
                  <a:sym typeface="Twentieth Century"/>
                </a:rPr>
                <a:t>Insufficient Identity, Credential, Access and Key Management</a:t>
              </a:r>
              <a:endParaRPr dirty="0"/>
            </a:p>
          </p:txBody>
        </p:sp>
        <p:sp>
          <p:nvSpPr>
            <p:cNvPr id="439" name="Google Shape;439;p6"/>
            <p:cNvSpPr/>
            <p:nvPr/>
          </p:nvSpPr>
          <p:spPr>
            <a:xfrm>
              <a:off x="7962527" y="545"/>
              <a:ext cx="1770310" cy="1062186"/>
            </a:xfrm>
            <a:prstGeom prst="rect">
              <a:avLst/>
            </a:prstGeom>
            <a:gradFill>
              <a:gsLst>
                <a:gs pos="0">
                  <a:srgbClr val="E0C760"/>
                </a:gs>
                <a:gs pos="100000">
                  <a:srgbClr val="CEB42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txBox="1"/>
            <p:nvPr/>
          </p:nvSpPr>
          <p:spPr>
            <a:xfrm>
              <a:off x="7962527"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Account Hijacking</a:t>
              </a:r>
              <a:endParaRPr/>
            </a:p>
          </p:txBody>
        </p:sp>
        <p:sp>
          <p:nvSpPr>
            <p:cNvPr id="441" name="Google Shape;441;p6"/>
            <p:cNvSpPr/>
            <p:nvPr/>
          </p:nvSpPr>
          <p:spPr>
            <a:xfrm>
              <a:off x="173161" y="1239762"/>
              <a:ext cx="1770310" cy="1062186"/>
            </a:xfrm>
            <a:prstGeom prst="rect">
              <a:avLst/>
            </a:prstGeom>
            <a:gradFill>
              <a:gsLst>
                <a:gs pos="0">
                  <a:srgbClr val="DCD462"/>
                </a:gs>
                <a:gs pos="100000">
                  <a:srgbClr val="CAC22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txBox="1"/>
            <p:nvPr/>
          </p:nvSpPr>
          <p:spPr>
            <a:xfrm>
              <a:off x="173161"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Insider Threat</a:t>
              </a:r>
              <a:endParaRPr/>
            </a:p>
          </p:txBody>
        </p:sp>
        <p:sp>
          <p:nvSpPr>
            <p:cNvPr id="443" name="Google Shape;443;p6"/>
            <p:cNvSpPr/>
            <p:nvPr/>
          </p:nvSpPr>
          <p:spPr>
            <a:xfrm>
              <a:off x="2120503" y="1239762"/>
              <a:ext cx="1770310" cy="1062186"/>
            </a:xfrm>
            <a:prstGeom prst="rect">
              <a:avLst/>
            </a:prstGeom>
            <a:gradFill>
              <a:gsLst>
                <a:gs pos="0">
                  <a:srgbClr val="CDD862"/>
                </a:gs>
                <a:gs pos="100000">
                  <a:srgbClr val="B9C72C"/>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txBox="1"/>
            <p:nvPr/>
          </p:nvSpPr>
          <p:spPr>
            <a:xfrm>
              <a:off x="2120503"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Insecure Interfaces and APIs</a:t>
              </a:r>
              <a:endParaRPr/>
            </a:p>
          </p:txBody>
        </p:sp>
        <p:sp>
          <p:nvSpPr>
            <p:cNvPr id="445" name="Google Shape;445;p6"/>
            <p:cNvSpPr/>
            <p:nvPr/>
          </p:nvSpPr>
          <p:spPr>
            <a:xfrm>
              <a:off x="4067844" y="1239762"/>
              <a:ext cx="1770310" cy="1062186"/>
            </a:xfrm>
            <a:prstGeom prst="rect">
              <a:avLst/>
            </a:prstGeom>
            <a:gradFill>
              <a:gsLst>
                <a:gs pos="0">
                  <a:srgbClr val="BDD463"/>
                </a:gs>
                <a:gs pos="100000">
                  <a:srgbClr val="A5C32E"/>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txBox="1"/>
            <p:nvPr/>
          </p:nvSpPr>
          <p:spPr>
            <a:xfrm>
              <a:off x="4067844"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Weak Control Plane</a:t>
              </a:r>
              <a:endParaRPr/>
            </a:p>
          </p:txBody>
        </p:sp>
        <p:sp>
          <p:nvSpPr>
            <p:cNvPr id="447" name="Google Shape;447;p6"/>
            <p:cNvSpPr/>
            <p:nvPr/>
          </p:nvSpPr>
          <p:spPr>
            <a:xfrm>
              <a:off x="6015186" y="1239762"/>
              <a:ext cx="1770310" cy="1062186"/>
            </a:xfrm>
            <a:prstGeom prst="rect">
              <a:avLst/>
            </a:prstGeom>
            <a:gradFill>
              <a:gsLst>
                <a:gs pos="0">
                  <a:srgbClr val="ACD164"/>
                </a:gs>
                <a:gs pos="100000">
                  <a:srgbClr val="93BF3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txBox="1"/>
            <p:nvPr/>
          </p:nvSpPr>
          <p:spPr>
            <a:xfrm>
              <a:off x="6015186"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Metastructure and Applistructure Failures</a:t>
              </a:r>
              <a:endParaRPr/>
            </a:p>
          </p:txBody>
        </p:sp>
        <p:sp>
          <p:nvSpPr>
            <p:cNvPr id="449" name="Google Shape;449;p6"/>
            <p:cNvSpPr/>
            <p:nvPr/>
          </p:nvSpPr>
          <p:spPr>
            <a:xfrm>
              <a:off x="7962527" y="1239762"/>
              <a:ext cx="1770310" cy="1062186"/>
            </a:xfrm>
            <a:prstGeom prst="rect">
              <a:avLst/>
            </a:prstGeom>
            <a:gradFill>
              <a:gsLst>
                <a:gs pos="0">
                  <a:srgbClr val="9DCD64"/>
                </a:gs>
                <a:gs pos="100000">
                  <a:srgbClr val="81BA3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txBox="1"/>
            <p:nvPr/>
          </p:nvSpPr>
          <p:spPr>
            <a:xfrm>
              <a:off x="7962527"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Limited Cloud Usage Visibility</a:t>
              </a:r>
              <a:endParaRPr/>
            </a:p>
          </p:txBody>
        </p:sp>
        <p:sp>
          <p:nvSpPr>
            <p:cNvPr id="451" name="Google Shape;451;p6"/>
            <p:cNvSpPr/>
            <p:nvPr/>
          </p:nvSpPr>
          <p:spPr>
            <a:xfrm>
              <a:off x="4067844" y="2478980"/>
              <a:ext cx="1770310" cy="1062186"/>
            </a:xfrm>
            <a:prstGeom prst="rect">
              <a:avLst/>
            </a:prstGeom>
            <a:gradFill>
              <a:gsLst>
                <a:gs pos="0">
                  <a:srgbClr val="8FC966"/>
                </a:gs>
                <a:gs pos="100000">
                  <a:srgbClr val="6FB73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txBox="1"/>
            <p:nvPr/>
          </p:nvSpPr>
          <p:spPr>
            <a:xfrm>
              <a:off x="4067844" y="2478980"/>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Abuse and Nefarious Use of Cloud Services</a:t>
              </a:r>
              <a:endParaRPr/>
            </a:p>
          </p:txBody>
        </p:sp>
      </p:grpSp>
      <p:sp>
        <p:nvSpPr>
          <p:cNvPr id="453" name="Google Shape;453;p6"/>
          <p:cNvSpPr txBox="1"/>
          <p:nvPr/>
        </p:nvSpPr>
        <p:spPr>
          <a:xfrm>
            <a:off x="7693572" y="6277861"/>
            <a:ext cx="35630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wentieth Century"/>
                <a:ea typeface="Twentieth Century"/>
                <a:cs typeface="Twentieth Century"/>
                <a:sym typeface="Twentieth Century"/>
              </a:rPr>
              <a:t>Source: Cloud Security Alliance, 2019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
          <a:extLst>
            <a:ext uri="{FF2B5EF4-FFF2-40B4-BE49-F238E27FC236}">
              <a16:creationId xmlns:a16="http://schemas.microsoft.com/office/drawing/2014/main" id="{80144D9D-172B-BC52-B42C-AD661C0D10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3082ED-49AE-62EC-481B-A5E832F52D30}"/>
              </a:ext>
            </a:extLst>
          </p:cNvPr>
          <p:cNvSpPr/>
          <p:nvPr/>
        </p:nvSpPr>
        <p:spPr>
          <a:xfrm>
            <a:off x="794657" y="1578428"/>
            <a:ext cx="2236535" cy="1618849"/>
          </a:xfrm>
          <a:prstGeom prst="rect">
            <a:avLst/>
          </a:prstGeom>
          <a:solidFill>
            <a:srgbClr val="54BCDF">
              <a:alpha val="74118"/>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6">
            <a:extLst>
              <a:ext uri="{FF2B5EF4-FFF2-40B4-BE49-F238E27FC236}">
                <a16:creationId xmlns:a16="http://schemas.microsoft.com/office/drawing/2014/main" id="{4559E858-2096-40DF-D77C-C3E2368B4AED}"/>
              </a:ext>
            </a:extLst>
          </p:cNvPr>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29" name="Google Shape;429;p6">
            <a:extLst>
              <a:ext uri="{FF2B5EF4-FFF2-40B4-BE49-F238E27FC236}">
                <a16:creationId xmlns:a16="http://schemas.microsoft.com/office/drawing/2014/main" id="{0227F9CB-7BE6-836A-C11E-4EE5C4767FEB}"/>
              </a:ext>
            </a:extLst>
          </p:cNvPr>
          <p:cNvSpPr txBox="1">
            <a:spLocks noGrp="1"/>
          </p:cNvSpPr>
          <p:nvPr>
            <p:ph type="title"/>
          </p:nvPr>
        </p:nvSpPr>
        <p:spPr>
          <a:xfrm>
            <a:off x="968251" y="506904"/>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t>TOP CLOUD SECURITY ISSUES</a:t>
            </a:r>
            <a:endParaRPr dirty="0"/>
          </a:p>
        </p:txBody>
      </p:sp>
      <p:grpSp>
        <p:nvGrpSpPr>
          <p:cNvPr id="430" name="Google Shape;430;p6">
            <a:extLst>
              <a:ext uri="{FF2B5EF4-FFF2-40B4-BE49-F238E27FC236}">
                <a16:creationId xmlns:a16="http://schemas.microsoft.com/office/drawing/2014/main" id="{8EF6C5C2-9815-0912-79A4-078C66DDC4D0}"/>
              </a:ext>
            </a:extLst>
          </p:cNvPr>
          <p:cNvGrpSpPr/>
          <p:nvPr/>
        </p:nvGrpSpPr>
        <p:grpSpPr>
          <a:xfrm>
            <a:off x="968251" y="1676400"/>
            <a:ext cx="10288327" cy="4563082"/>
            <a:chOff x="173161" y="545"/>
            <a:chExt cx="9559676" cy="3540621"/>
          </a:xfrm>
        </p:grpSpPr>
        <p:sp>
          <p:nvSpPr>
            <p:cNvPr id="431" name="Google Shape;431;p6">
              <a:extLst>
                <a:ext uri="{FF2B5EF4-FFF2-40B4-BE49-F238E27FC236}">
                  <a16:creationId xmlns:a16="http://schemas.microsoft.com/office/drawing/2014/main" id="{67AF70F0-E591-3713-9B8E-E0AEA9E1F692}"/>
                </a:ext>
              </a:extLst>
            </p:cNvPr>
            <p:cNvSpPr/>
            <p:nvPr/>
          </p:nvSpPr>
          <p:spPr>
            <a:xfrm>
              <a:off x="173161" y="545"/>
              <a:ext cx="1770310" cy="1062186"/>
            </a:xfrm>
            <a:prstGeom prst="rect">
              <a:avLst/>
            </a:prstGeom>
            <a:gradFill>
              <a:gsLst>
                <a:gs pos="0">
                  <a:srgbClr val="EC8D5E"/>
                </a:gs>
                <a:gs pos="100000">
                  <a:srgbClr val="DD6723"/>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a:extLst>
                <a:ext uri="{FF2B5EF4-FFF2-40B4-BE49-F238E27FC236}">
                  <a16:creationId xmlns:a16="http://schemas.microsoft.com/office/drawing/2014/main" id="{A9F43790-F5A3-F895-D9EB-0E557FAFDAD8}"/>
                </a:ext>
              </a:extLst>
            </p:cNvPr>
            <p:cNvSpPr txBox="1"/>
            <p:nvPr/>
          </p:nvSpPr>
          <p:spPr>
            <a:xfrm>
              <a:off x="173161"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Data Breaches</a:t>
              </a:r>
              <a:endParaRPr/>
            </a:p>
          </p:txBody>
        </p:sp>
        <p:sp>
          <p:nvSpPr>
            <p:cNvPr id="433" name="Google Shape;433;p6">
              <a:extLst>
                <a:ext uri="{FF2B5EF4-FFF2-40B4-BE49-F238E27FC236}">
                  <a16:creationId xmlns:a16="http://schemas.microsoft.com/office/drawing/2014/main" id="{ED8ED7FA-82B9-A42B-B7AA-5274F1F91247}"/>
                </a:ext>
              </a:extLst>
            </p:cNvPr>
            <p:cNvSpPr/>
            <p:nvPr/>
          </p:nvSpPr>
          <p:spPr>
            <a:xfrm>
              <a:off x="2120503" y="545"/>
              <a:ext cx="1770310" cy="1062186"/>
            </a:xfrm>
            <a:prstGeom prst="rect">
              <a:avLst/>
            </a:prstGeom>
            <a:gradFill>
              <a:gsLst>
                <a:gs pos="0">
                  <a:srgbClr val="E89C5E"/>
                </a:gs>
                <a:gs pos="100000">
                  <a:srgbClr val="D87C25"/>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a:extLst>
                <a:ext uri="{FF2B5EF4-FFF2-40B4-BE49-F238E27FC236}">
                  <a16:creationId xmlns:a16="http://schemas.microsoft.com/office/drawing/2014/main" id="{B1D204E7-682E-4DC4-6656-A0C6C28AEAB4}"/>
                </a:ext>
              </a:extLst>
            </p:cNvPr>
            <p:cNvSpPr txBox="1"/>
            <p:nvPr/>
          </p:nvSpPr>
          <p:spPr>
            <a:xfrm>
              <a:off x="2120503"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Misconfiguration and Inadequate Change Control</a:t>
              </a:r>
              <a:endParaRPr/>
            </a:p>
          </p:txBody>
        </p:sp>
        <p:sp>
          <p:nvSpPr>
            <p:cNvPr id="435" name="Google Shape;435;p6">
              <a:extLst>
                <a:ext uri="{FF2B5EF4-FFF2-40B4-BE49-F238E27FC236}">
                  <a16:creationId xmlns:a16="http://schemas.microsoft.com/office/drawing/2014/main" id="{C836B4F7-580C-A227-A39C-A9615A8E87DF}"/>
                </a:ext>
              </a:extLst>
            </p:cNvPr>
            <p:cNvSpPr/>
            <p:nvPr/>
          </p:nvSpPr>
          <p:spPr>
            <a:xfrm>
              <a:off x="4067844" y="545"/>
              <a:ext cx="1770310" cy="1062186"/>
            </a:xfrm>
            <a:prstGeom prst="rect">
              <a:avLst/>
            </a:prstGeom>
            <a:gradFill>
              <a:gsLst>
                <a:gs pos="0">
                  <a:srgbClr val="E5AA5F"/>
                </a:gs>
                <a:gs pos="100000">
                  <a:srgbClr val="D68F26"/>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a:extLst>
                <a:ext uri="{FF2B5EF4-FFF2-40B4-BE49-F238E27FC236}">
                  <a16:creationId xmlns:a16="http://schemas.microsoft.com/office/drawing/2014/main" id="{21C0D052-192C-394D-2F77-3CC9EEF75037}"/>
                </a:ext>
              </a:extLst>
            </p:cNvPr>
            <p:cNvSpPr txBox="1"/>
            <p:nvPr/>
          </p:nvSpPr>
          <p:spPr>
            <a:xfrm>
              <a:off x="4067844"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Lack of Cloud Security Architecture and Strategy</a:t>
              </a:r>
              <a:endParaRPr/>
            </a:p>
          </p:txBody>
        </p:sp>
        <p:sp>
          <p:nvSpPr>
            <p:cNvPr id="437" name="Google Shape;437;p6">
              <a:extLst>
                <a:ext uri="{FF2B5EF4-FFF2-40B4-BE49-F238E27FC236}">
                  <a16:creationId xmlns:a16="http://schemas.microsoft.com/office/drawing/2014/main" id="{05384765-4396-0B00-8D9F-FF018443F075}"/>
                </a:ext>
              </a:extLst>
            </p:cNvPr>
            <p:cNvSpPr/>
            <p:nvPr/>
          </p:nvSpPr>
          <p:spPr>
            <a:xfrm>
              <a:off x="6015186" y="545"/>
              <a:ext cx="1770310" cy="1062186"/>
            </a:xfrm>
            <a:prstGeom prst="rect">
              <a:avLst/>
            </a:prstGeom>
            <a:gradFill>
              <a:gsLst>
                <a:gs pos="0">
                  <a:srgbClr val="E1BB60"/>
                </a:gs>
                <a:gs pos="100000">
                  <a:srgbClr val="D0A329"/>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a:extLst>
                <a:ext uri="{FF2B5EF4-FFF2-40B4-BE49-F238E27FC236}">
                  <a16:creationId xmlns:a16="http://schemas.microsoft.com/office/drawing/2014/main" id="{E8971CFF-21C4-BE64-7546-64043DF56A12}"/>
                </a:ext>
              </a:extLst>
            </p:cNvPr>
            <p:cNvSpPr txBox="1"/>
            <p:nvPr/>
          </p:nvSpPr>
          <p:spPr>
            <a:xfrm>
              <a:off x="6015186"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dirty="0">
                  <a:solidFill>
                    <a:schemeClr val="lt1"/>
                  </a:solidFill>
                  <a:latin typeface="Twentieth Century"/>
                  <a:ea typeface="Twentieth Century"/>
                  <a:cs typeface="Twentieth Century"/>
                  <a:sym typeface="Twentieth Century"/>
                </a:rPr>
                <a:t>Insufficient Identity, Credential, Access and Key Management</a:t>
              </a:r>
              <a:endParaRPr dirty="0"/>
            </a:p>
          </p:txBody>
        </p:sp>
        <p:sp>
          <p:nvSpPr>
            <p:cNvPr id="439" name="Google Shape;439;p6">
              <a:extLst>
                <a:ext uri="{FF2B5EF4-FFF2-40B4-BE49-F238E27FC236}">
                  <a16:creationId xmlns:a16="http://schemas.microsoft.com/office/drawing/2014/main" id="{C13114A4-E3C2-A1F0-CFBC-85352D96A8A8}"/>
                </a:ext>
              </a:extLst>
            </p:cNvPr>
            <p:cNvSpPr/>
            <p:nvPr/>
          </p:nvSpPr>
          <p:spPr>
            <a:xfrm>
              <a:off x="7962527" y="545"/>
              <a:ext cx="1770310" cy="1062186"/>
            </a:xfrm>
            <a:prstGeom prst="rect">
              <a:avLst/>
            </a:prstGeom>
            <a:gradFill>
              <a:gsLst>
                <a:gs pos="0">
                  <a:srgbClr val="E0C760"/>
                </a:gs>
                <a:gs pos="100000">
                  <a:srgbClr val="CEB42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a:extLst>
                <a:ext uri="{FF2B5EF4-FFF2-40B4-BE49-F238E27FC236}">
                  <a16:creationId xmlns:a16="http://schemas.microsoft.com/office/drawing/2014/main" id="{450743C3-C248-1767-9D50-67E66CE877F2}"/>
                </a:ext>
              </a:extLst>
            </p:cNvPr>
            <p:cNvSpPr txBox="1"/>
            <p:nvPr/>
          </p:nvSpPr>
          <p:spPr>
            <a:xfrm>
              <a:off x="7962527" y="545"/>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Account Hijacking</a:t>
              </a:r>
              <a:endParaRPr/>
            </a:p>
          </p:txBody>
        </p:sp>
        <p:sp>
          <p:nvSpPr>
            <p:cNvPr id="441" name="Google Shape;441;p6">
              <a:extLst>
                <a:ext uri="{FF2B5EF4-FFF2-40B4-BE49-F238E27FC236}">
                  <a16:creationId xmlns:a16="http://schemas.microsoft.com/office/drawing/2014/main" id="{E14D5477-B8A7-58FF-CD25-8E87AFF09239}"/>
                </a:ext>
              </a:extLst>
            </p:cNvPr>
            <p:cNvSpPr/>
            <p:nvPr/>
          </p:nvSpPr>
          <p:spPr>
            <a:xfrm>
              <a:off x="173161" y="1239762"/>
              <a:ext cx="1770310" cy="1062186"/>
            </a:xfrm>
            <a:prstGeom prst="rect">
              <a:avLst/>
            </a:prstGeom>
            <a:gradFill>
              <a:gsLst>
                <a:gs pos="0">
                  <a:srgbClr val="DCD462"/>
                </a:gs>
                <a:gs pos="100000">
                  <a:srgbClr val="CAC22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a:extLst>
                <a:ext uri="{FF2B5EF4-FFF2-40B4-BE49-F238E27FC236}">
                  <a16:creationId xmlns:a16="http://schemas.microsoft.com/office/drawing/2014/main" id="{4229785F-1498-54D0-A57F-2225B7462258}"/>
                </a:ext>
              </a:extLst>
            </p:cNvPr>
            <p:cNvSpPr txBox="1"/>
            <p:nvPr/>
          </p:nvSpPr>
          <p:spPr>
            <a:xfrm>
              <a:off x="173161"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Insider Threat</a:t>
              </a:r>
              <a:endParaRPr/>
            </a:p>
          </p:txBody>
        </p:sp>
        <p:sp>
          <p:nvSpPr>
            <p:cNvPr id="443" name="Google Shape;443;p6">
              <a:extLst>
                <a:ext uri="{FF2B5EF4-FFF2-40B4-BE49-F238E27FC236}">
                  <a16:creationId xmlns:a16="http://schemas.microsoft.com/office/drawing/2014/main" id="{5D252FB3-E381-E9BC-ED30-94475702FD3D}"/>
                </a:ext>
              </a:extLst>
            </p:cNvPr>
            <p:cNvSpPr/>
            <p:nvPr/>
          </p:nvSpPr>
          <p:spPr>
            <a:xfrm>
              <a:off x="2120503" y="1239762"/>
              <a:ext cx="1770310" cy="1062186"/>
            </a:xfrm>
            <a:prstGeom prst="rect">
              <a:avLst/>
            </a:prstGeom>
            <a:gradFill>
              <a:gsLst>
                <a:gs pos="0">
                  <a:srgbClr val="CDD862"/>
                </a:gs>
                <a:gs pos="100000">
                  <a:srgbClr val="B9C72C"/>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a:extLst>
                <a:ext uri="{FF2B5EF4-FFF2-40B4-BE49-F238E27FC236}">
                  <a16:creationId xmlns:a16="http://schemas.microsoft.com/office/drawing/2014/main" id="{4FD9571E-D7B4-4C92-1495-3160F9176B50}"/>
                </a:ext>
              </a:extLst>
            </p:cNvPr>
            <p:cNvSpPr txBox="1"/>
            <p:nvPr/>
          </p:nvSpPr>
          <p:spPr>
            <a:xfrm>
              <a:off x="2120503"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Insecure Interfaces and APIs</a:t>
              </a:r>
              <a:endParaRPr/>
            </a:p>
          </p:txBody>
        </p:sp>
        <p:sp>
          <p:nvSpPr>
            <p:cNvPr id="445" name="Google Shape;445;p6">
              <a:extLst>
                <a:ext uri="{FF2B5EF4-FFF2-40B4-BE49-F238E27FC236}">
                  <a16:creationId xmlns:a16="http://schemas.microsoft.com/office/drawing/2014/main" id="{953F210B-83ED-2422-8541-2F2CC7F1B880}"/>
                </a:ext>
              </a:extLst>
            </p:cNvPr>
            <p:cNvSpPr/>
            <p:nvPr/>
          </p:nvSpPr>
          <p:spPr>
            <a:xfrm>
              <a:off x="4067844" y="1239762"/>
              <a:ext cx="1770310" cy="1062186"/>
            </a:xfrm>
            <a:prstGeom prst="rect">
              <a:avLst/>
            </a:prstGeom>
            <a:gradFill>
              <a:gsLst>
                <a:gs pos="0">
                  <a:srgbClr val="BDD463"/>
                </a:gs>
                <a:gs pos="100000">
                  <a:srgbClr val="A5C32E"/>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a:extLst>
                <a:ext uri="{FF2B5EF4-FFF2-40B4-BE49-F238E27FC236}">
                  <a16:creationId xmlns:a16="http://schemas.microsoft.com/office/drawing/2014/main" id="{20D5CDCC-7636-A384-5DA3-7D1A5C4D84AC}"/>
                </a:ext>
              </a:extLst>
            </p:cNvPr>
            <p:cNvSpPr txBox="1"/>
            <p:nvPr/>
          </p:nvSpPr>
          <p:spPr>
            <a:xfrm>
              <a:off x="4067844"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Weak Control Plane</a:t>
              </a:r>
              <a:endParaRPr/>
            </a:p>
          </p:txBody>
        </p:sp>
        <p:sp>
          <p:nvSpPr>
            <p:cNvPr id="447" name="Google Shape;447;p6">
              <a:extLst>
                <a:ext uri="{FF2B5EF4-FFF2-40B4-BE49-F238E27FC236}">
                  <a16:creationId xmlns:a16="http://schemas.microsoft.com/office/drawing/2014/main" id="{842E1FCE-8989-75E6-C89A-E7216FF0C34F}"/>
                </a:ext>
              </a:extLst>
            </p:cNvPr>
            <p:cNvSpPr/>
            <p:nvPr/>
          </p:nvSpPr>
          <p:spPr>
            <a:xfrm>
              <a:off x="6015186" y="1239762"/>
              <a:ext cx="1770310" cy="1062186"/>
            </a:xfrm>
            <a:prstGeom prst="rect">
              <a:avLst/>
            </a:prstGeom>
            <a:gradFill>
              <a:gsLst>
                <a:gs pos="0">
                  <a:srgbClr val="ACD164"/>
                </a:gs>
                <a:gs pos="100000">
                  <a:srgbClr val="93BF30"/>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a:extLst>
                <a:ext uri="{FF2B5EF4-FFF2-40B4-BE49-F238E27FC236}">
                  <a16:creationId xmlns:a16="http://schemas.microsoft.com/office/drawing/2014/main" id="{51292E79-3CA0-E6EB-D26A-1831F690C4D6}"/>
                </a:ext>
              </a:extLst>
            </p:cNvPr>
            <p:cNvSpPr txBox="1"/>
            <p:nvPr/>
          </p:nvSpPr>
          <p:spPr>
            <a:xfrm>
              <a:off x="6015186"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Metastructure and Applistructure Failures</a:t>
              </a:r>
              <a:endParaRPr/>
            </a:p>
          </p:txBody>
        </p:sp>
        <p:sp>
          <p:nvSpPr>
            <p:cNvPr id="449" name="Google Shape;449;p6">
              <a:extLst>
                <a:ext uri="{FF2B5EF4-FFF2-40B4-BE49-F238E27FC236}">
                  <a16:creationId xmlns:a16="http://schemas.microsoft.com/office/drawing/2014/main" id="{1F13F489-A467-61FC-C94D-50BCA19D7314}"/>
                </a:ext>
              </a:extLst>
            </p:cNvPr>
            <p:cNvSpPr/>
            <p:nvPr/>
          </p:nvSpPr>
          <p:spPr>
            <a:xfrm>
              <a:off x="7962527" y="1239762"/>
              <a:ext cx="1770310" cy="1062186"/>
            </a:xfrm>
            <a:prstGeom prst="rect">
              <a:avLst/>
            </a:prstGeom>
            <a:gradFill>
              <a:gsLst>
                <a:gs pos="0">
                  <a:srgbClr val="9DCD64"/>
                </a:gs>
                <a:gs pos="100000">
                  <a:srgbClr val="81BA32"/>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a:extLst>
                <a:ext uri="{FF2B5EF4-FFF2-40B4-BE49-F238E27FC236}">
                  <a16:creationId xmlns:a16="http://schemas.microsoft.com/office/drawing/2014/main" id="{317055B9-9362-B15A-DD32-7B6686142AAE}"/>
                </a:ext>
              </a:extLst>
            </p:cNvPr>
            <p:cNvSpPr txBox="1"/>
            <p:nvPr/>
          </p:nvSpPr>
          <p:spPr>
            <a:xfrm>
              <a:off x="7962527" y="1239762"/>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Limited Cloud Usage Visibility</a:t>
              </a:r>
              <a:endParaRPr/>
            </a:p>
          </p:txBody>
        </p:sp>
        <p:sp>
          <p:nvSpPr>
            <p:cNvPr id="451" name="Google Shape;451;p6">
              <a:extLst>
                <a:ext uri="{FF2B5EF4-FFF2-40B4-BE49-F238E27FC236}">
                  <a16:creationId xmlns:a16="http://schemas.microsoft.com/office/drawing/2014/main" id="{9C5D5C44-39DC-C70B-781A-F698E42563AE}"/>
                </a:ext>
              </a:extLst>
            </p:cNvPr>
            <p:cNvSpPr/>
            <p:nvPr/>
          </p:nvSpPr>
          <p:spPr>
            <a:xfrm>
              <a:off x="4067844" y="2478980"/>
              <a:ext cx="1770310" cy="1062186"/>
            </a:xfrm>
            <a:prstGeom prst="rect">
              <a:avLst/>
            </a:prstGeom>
            <a:gradFill>
              <a:gsLst>
                <a:gs pos="0">
                  <a:srgbClr val="8FC966"/>
                </a:gs>
                <a:gs pos="100000">
                  <a:srgbClr val="6FB734"/>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a:extLst>
                <a:ext uri="{FF2B5EF4-FFF2-40B4-BE49-F238E27FC236}">
                  <a16:creationId xmlns:a16="http://schemas.microsoft.com/office/drawing/2014/main" id="{6E822E24-B5ED-EE82-5690-D150E741E79A}"/>
                </a:ext>
              </a:extLst>
            </p:cNvPr>
            <p:cNvSpPr txBox="1"/>
            <p:nvPr/>
          </p:nvSpPr>
          <p:spPr>
            <a:xfrm>
              <a:off x="4067844" y="2478980"/>
              <a:ext cx="1770310" cy="106218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lt1"/>
                </a:buClr>
                <a:buSzPts val="1700"/>
                <a:buFont typeface="Twentieth Century"/>
                <a:buNone/>
              </a:pPr>
              <a:r>
                <a:rPr lang="en-US" sz="1700">
                  <a:solidFill>
                    <a:schemeClr val="lt1"/>
                  </a:solidFill>
                  <a:latin typeface="Twentieth Century"/>
                  <a:ea typeface="Twentieth Century"/>
                  <a:cs typeface="Twentieth Century"/>
                  <a:sym typeface="Twentieth Century"/>
                </a:rPr>
                <a:t>Abuse and Nefarious Use of Cloud Services</a:t>
              </a:r>
              <a:endParaRPr/>
            </a:p>
          </p:txBody>
        </p:sp>
      </p:grpSp>
      <p:sp>
        <p:nvSpPr>
          <p:cNvPr id="453" name="Google Shape;453;p6">
            <a:extLst>
              <a:ext uri="{FF2B5EF4-FFF2-40B4-BE49-F238E27FC236}">
                <a16:creationId xmlns:a16="http://schemas.microsoft.com/office/drawing/2014/main" id="{BF8C3990-73F6-D217-79AC-B255663EE3AC}"/>
              </a:ext>
            </a:extLst>
          </p:cNvPr>
          <p:cNvSpPr txBox="1"/>
          <p:nvPr/>
        </p:nvSpPr>
        <p:spPr>
          <a:xfrm>
            <a:off x="7693572" y="6277861"/>
            <a:ext cx="35630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Twentieth Century"/>
                <a:ea typeface="Twentieth Century"/>
                <a:cs typeface="Twentieth Century"/>
                <a:sym typeface="Twentieth Century"/>
              </a:rPr>
              <a:t>Source: Cloud Security Alliance, 2019</a:t>
            </a:r>
            <a:endParaRPr/>
          </a:p>
        </p:txBody>
      </p:sp>
      <p:sp>
        <p:nvSpPr>
          <p:cNvPr id="4" name="Rectangle 3">
            <a:extLst>
              <a:ext uri="{FF2B5EF4-FFF2-40B4-BE49-F238E27FC236}">
                <a16:creationId xmlns:a16="http://schemas.microsoft.com/office/drawing/2014/main" id="{9083AE5F-D58F-008E-01B6-4F7ABDC35213}"/>
              </a:ext>
            </a:extLst>
          </p:cNvPr>
          <p:cNvSpPr/>
          <p:nvPr/>
        </p:nvSpPr>
        <p:spPr>
          <a:xfrm>
            <a:off x="794657" y="1578428"/>
            <a:ext cx="2236535" cy="16188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Rectangle 4">
            <a:extLst>
              <a:ext uri="{FF2B5EF4-FFF2-40B4-BE49-F238E27FC236}">
                <a16:creationId xmlns:a16="http://schemas.microsoft.com/office/drawing/2014/main" id="{3B3A2E88-A4B5-3AA3-9D7E-15A86DBA7246}"/>
              </a:ext>
            </a:extLst>
          </p:cNvPr>
          <p:cNvSpPr/>
          <p:nvPr/>
        </p:nvSpPr>
        <p:spPr>
          <a:xfrm>
            <a:off x="9185687" y="1520081"/>
            <a:ext cx="2236535" cy="16188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2AE9CAC-BD6F-B9B1-64C3-7A201BC1F7D0}"/>
              </a:ext>
            </a:extLst>
          </p:cNvPr>
          <p:cNvSpPr/>
          <p:nvPr/>
        </p:nvSpPr>
        <p:spPr>
          <a:xfrm>
            <a:off x="5019028" y="4745595"/>
            <a:ext cx="2236535" cy="16188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2DE16FD2-5688-1109-CE69-FB1654957CDB}"/>
              </a:ext>
            </a:extLst>
          </p:cNvPr>
          <p:cNvSpPr/>
          <p:nvPr/>
        </p:nvSpPr>
        <p:spPr>
          <a:xfrm>
            <a:off x="802605" y="3193722"/>
            <a:ext cx="2236535" cy="16188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517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E5B67"/>
            </a:gs>
            <a:gs pos="100000">
              <a:srgbClr val="151924"/>
            </a:gs>
          </a:gsLst>
          <a:lin ang="5040000" scaled="0"/>
        </a:gradFill>
        <a:effectLst/>
      </p:bgPr>
    </p:bg>
    <p:spTree>
      <p:nvGrpSpPr>
        <p:cNvPr id="1" name="Shape 457"/>
        <p:cNvGrpSpPr/>
        <p:nvPr/>
      </p:nvGrpSpPr>
      <p:grpSpPr>
        <a:xfrm>
          <a:off x="0" y="0"/>
          <a:ext cx="0" cy="0"/>
          <a:chOff x="0" y="0"/>
          <a:chExt cx="0" cy="0"/>
        </a:xfrm>
      </p:grpSpPr>
      <p:sp>
        <p:nvSpPr>
          <p:cNvPr id="458" name="Google Shape;458;p7"/>
          <p:cNvSpPr/>
          <p:nvPr/>
        </p:nvSpPr>
        <p:spPr>
          <a:xfrm>
            <a:off x="25400" y="-14287"/>
            <a:ext cx="12192000" cy="6858000"/>
          </a:xfrm>
          <a:prstGeom prst="rect">
            <a:avLst/>
          </a:prstGeom>
          <a:gradFill>
            <a:gsLst>
              <a:gs pos="0">
                <a:srgbClr val="4E5B67"/>
              </a:gs>
              <a:gs pos="100000">
                <a:srgbClr val="151924"/>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459" name="Google Shape;459;p7"/>
          <p:cNvGrpSpPr/>
          <p:nvPr/>
        </p:nvGrpSpPr>
        <p:grpSpPr>
          <a:xfrm>
            <a:off x="-14288" y="0"/>
            <a:ext cx="1220788" cy="6858001"/>
            <a:chOff x="-14288" y="0"/>
            <a:chExt cx="1220788" cy="6858001"/>
          </a:xfrm>
        </p:grpSpPr>
        <p:sp>
          <p:nvSpPr>
            <p:cNvPr id="460" name="Google Shape;460;p7"/>
            <p:cNvSpPr/>
            <p:nvPr/>
          </p:nvSpPr>
          <p:spPr>
            <a:xfrm>
              <a:off x="114300" y="4763"/>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1" name="Google Shape;461;p7"/>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2" name="Google Shape;462;p7"/>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3" name="Google Shape;463;p7"/>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4" name="Google Shape;464;p7"/>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5" name="Google Shape;465;p7"/>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6" name="Google Shape;466;p7"/>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7" name="Google Shape;467;p7"/>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8" name="Google Shape;468;p7"/>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69" name="Google Shape;469;p7"/>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0" name="Google Shape;470;p7"/>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cxnSp>
          <p:nvCxnSpPr>
            <p:cNvPr id="471" name="Google Shape;471;p7"/>
            <p:cNvCxnSpPr/>
            <p:nvPr/>
          </p:nvCxnSpPr>
          <p:spPr>
            <a:xfrm>
              <a:off x="-4763" y="9525"/>
              <a:ext cx="0" cy="0"/>
            </a:xfrm>
            <a:prstGeom prst="straightConnector1">
              <a:avLst/>
            </a:prstGeom>
            <a:solidFill>
              <a:schemeClr val="lt1">
                <a:alpha val="60000"/>
              </a:schemeClr>
            </a:solidFill>
            <a:ln w="9525" cap="flat" cmpd="sng">
              <a:solidFill>
                <a:srgbClr val="FFFFFF"/>
              </a:solidFill>
              <a:prstDash val="solid"/>
              <a:miter lim="800000"/>
              <a:headEnd type="none" w="med" len="med"/>
              <a:tailEnd type="none" w="med" len="med"/>
            </a:ln>
          </p:spPr>
        </p:cxnSp>
        <p:sp>
          <p:nvSpPr>
            <p:cNvPr id="472" name="Google Shape;472;p7"/>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3" name="Google Shape;473;p7"/>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4" name="Google Shape;474;p7"/>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5" name="Google Shape;475;p7"/>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6" name="Google Shape;476;p7"/>
            <p:cNvSpPr/>
            <p:nvPr/>
          </p:nvSpPr>
          <p:spPr>
            <a:xfrm>
              <a:off x="133350" y="4662488"/>
              <a:ext cx="23813" cy="2181225"/>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7" name="Google Shape;477;p7"/>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8" name="Google Shape;478;p7"/>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79" name="Google Shape;479;p7"/>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0" name="Google Shape;480;p7"/>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1" name="Google Shape;481;p7"/>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2" name="Google Shape;482;p7"/>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3" name="Google Shape;483;p7"/>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4" name="Google Shape;484;p7"/>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5" name="Google Shape;485;p7"/>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86" name="Google Shape;486;p7"/>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
        <p:nvSpPr>
          <p:cNvPr id="487" name="Google Shape;487;p7"/>
          <p:cNvSpPr txBox="1">
            <a:spLocks noGrp="1"/>
          </p:cNvSpPr>
          <p:nvPr>
            <p:ph type="title"/>
          </p:nvPr>
        </p:nvSpPr>
        <p:spPr>
          <a:xfrm>
            <a:off x="1141413" y="1082673"/>
            <a:ext cx="2869416" cy="47085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Twentieth Century"/>
              <a:buNone/>
            </a:pPr>
            <a:r>
              <a:rPr lang="en-US" sz="4000"/>
              <a:t>DATA BREACH</a:t>
            </a:r>
            <a:endParaRPr/>
          </a:p>
        </p:txBody>
      </p:sp>
      <p:cxnSp>
        <p:nvCxnSpPr>
          <p:cNvPr id="488" name="Google Shape;488;p7"/>
          <p:cNvCxnSpPr/>
          <p:nvPr/>
        </p:nvCxnSpPr>
        <p:spPr>
          <a:xfrm>
            <a:off x="4654296" y="1454684"/>
            <a:ext cx="0" cy="3649129"/>
          </a:xfrm>
          <a:prstGeom prst="straightConnector1">
            <a:avLst/>
          </a:prstGeom>
          <a:noFill/>
          <a:ln w="25400" cap="flat" cmpd="sng">
            <a:solidFill>
              <a:schemeClr val="lt1">
                <a:alpha val="69803"/>
              </a:schemeClr>
            </a:solidFill>
            <a:prstDash val="solid"/>
            <a:round/>
            <a:headEnd type="none" w="sm" len="sm"/>
            <a:tailEnd type="none" w="sm" len="sm"/>
          </a:ln>
        </p:spPr>
      </p:cxnSp>
      <p:sp>
        <p:nvSpPr>
          <p:cNvPr id="489" name="Google Shape;489;p7"/>
          <p:cNvSpPr txBox="1">
            <a:spLocks noGrp="1"/>
          </p:cNvSpPr>
          <p:nvPr>
            <p:ph type="body" idx="1"/>
          </p:nvPr>
        </p:nvSpPr>
        <p:spPr>
          <a:xfrm>
            <a:off x="5297763" y="1082673"/>
            <a:ext cx="5751237" cy="4708528"/>
          </a:xfrm>
          <a:prstGeom prst="rect">
            <a:avLst/>
          </a:prstGeom>
          <a:noFill/>
          <a:ln>
            <a:noFill/>
          </a:ln>
        </p:spPr>
        <p:txBody>
          <a:bodyPr spcFirstLastPara="1" wrap="square" lIns="91425" tIns="45700" rIns="91425" bIns="45700" anchor="ctr" anchorCtr="0">
            <a:normAutofit/>
          </a:bodyPr>
          <a:lstStyle/>
          <a:p>
            <a:pPr marL="0" lvl="0" indent="0" algn="l" rtl="0">
              <a:lnSpc>
                <a:spcPct val="120000"/>
              </a:lnSpc>
              <a:spcBef>
                <a:spcPts val="0"/>
              </a:spcBef>
              <a:spcAft>
                <a:spcPts val="0"/>
              </a:spcAft>
              <a:buClr>
                <a:schemeClr val="lt1"/>
              </a:buClr>
              <a:buSzPts val="2250"/>
              <a:buNone/>
            </a:pPr>
            <a:r>
              <a:rPr lang="en-US" sz="1800"/>
              <a:t>An incident where sensitive, protected, or confidential information is released, viewed, stolen, or used by an unauthorized individual. </a:t>
            </a:r>
            <a:endParaRPr/>
          </a:p>
          <a:p>
            <a:pPr marL="0" lvl="0" indent="0" algn="l" rtl="0">
              <a:lnSpc>
                <a:spcPct val="120000"/>
              </a:lnSpc>
              <a:spcBef>
                <a:spcPts val="1000"/>
              </a:spcBef>
              <a:spcAft>
                <a:spcPts val="0"/>
              </a:spcAft>
              <a:buClr>
                <a:schemeClr val="lt1"/>
              </a:buClr>
              <a:buSzPts val="2250"/>
              <a:buNone/>
            </a:pPr>
            <a:r>
              <a:rPr lang="en-US" sz="1800"/>
              <a:t>Data is one of, if not the main, target of cyber attacks. Data breaches have been ranked the number one cloud threat by the </a:t>
            </a:r>
            <a:r>
              <a:rPr lang="en-US" sz="1800">
                <a:solidFill>
                  <a:schemeClr val="accent1"/>
                </a:solidFill>
              </a:rPr>
              <a:t>Cloud Security Alliance</a:t>
            </a:r>
            <a:r>
              <a:rPr lang="en-US" sz="1800"/>
              <a:t>.</a:t>
            </a:r>
            <a:endParaRPr/>
          </a:p>
        </p:txBody>
      </p:sp>
      <p:grpSp>
        <p:nvGrpSpPr>
          <p:cNvPr id="490" name="Google Shape;490;p7"/>
          <p:cNvGrpSpPr/>
          <p:nvPr/>
        </p:nvGrpSpPr>
        <p:grpSpPr>
          <a:xfrm>
            <a:off x="11364912" y="0"/>
            <a:ext cx="674688" cy="6848476"/>
            <a:chOff x="11364912" y="0"/>
            <a:chExt cx="674688" cy="6848476"/>
          </a:xfrm>
        </p:grpSpPr>
        <p:sp>
          <p:nvSpPr>
            <p:cNvPr id="491" name="Google Shape;491;p7"/>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2" name="Google Shape;492;p7"/>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3" name="Google Shape;493;p7"/>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4" name="Google Shape;494;p7"/>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5" name="Google Shape;495;p7"/>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6" name="Google Shape;496;p7"/>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7" name="Google Shape;497;p7"/>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8" name="Google Shape;498;p7"/>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99" name="Google Shape;499;p7"/>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500" name="Google Shape;500;p7"/>
            <p:cNvSpPr/>
            <p:nvPr/>
          </p:nvSpPr>
          <p:spPr>
            <a:xfrm>
              <a:off x="11939587" y="6596063"/>
              <a:ext cx="23813" cy="252413"/>
            </a:xfrm>
            <a:prstGeom prst="rect">
              <a:avLst/>
            </a:prstGeom>
            <a:solidFill>
              <a:schemeClr val="lt1">
                <a:alpha val="6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5925</TotalTime>
  <Words>2133</Words>
  <Application>Microsoft Macintosh PowerPoint</Application>
  <PresentationFormat>Widescreen</PresentationFormat>
  <Paragraphs>308</Paragraphs>
  <Slides>50</Slides>
  <Notes>38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50</vt:i4>
      </vt:variant>
    </vt:vector>
  </HeadingPairs>
  <TitlesOfParts>
    <vt:vector size="57" baseType="lpstr">
      <vt:lpstr>Arial</vt:lpstr>
      <vt:lpstr>Calibri</vt:lpstr>
      <vt:lpstr>Tw Cen MT</vt:lpstr>
      <vt:lpstr>Twentieth Century</vt:lpstr>
      <vt:lpstr>Circuit</vt:lpstr>
      <vt:lpstr>Circuit</vt:lpstr>
      <vt:lpstr>1_Circuit</vt:lpstr>
      <vt:lpstr>MIS 547</vt:lpstr>
      <vt:lpstr>Admin</vt:lpstr>
      <vt:lpstr>Assignment 6 Feedback</vt:lpstr>
      <vt:lpstr>Other Ideas for Assignment 6</vt:lpstr>
      <vt:lpstr>LECTURE 18: CLOUD SECURITY DAY 1</vt:lpstr>
      <vt:lpstr>CLOUD THREATS</vt:lpstr>
      <vt:lpstr>TOP CLOUD SECURITY ISSUES</vt:lpstr>
      <vt:lpstr>TOP CLOUD SECURITY ISSUES</vt:lpstr>
      <vt:lpstr>DATA BREACH</vt:lpstr>
      <vt:lpstr>DATA BREACH: CAPITAL ONE</vt:lpstr>
      <vt:lpstr>ACCOUNT HIJACKING</vt:lpstr>
      <vt:lpstr>ACCOUNT HIJACKING: TESLA</vt:lpstr>
      <vt:lpstr>INSIDER THREAT</vt:lpstr>
      <vt:lpstr>INSIDER THREAT: DOW JONES</vt:lpstr>
      <vt:lpstr>OTHER INSIDER THREATS</vt:lpstr>
      <vt:lpstr>ABUSE AND NEFARIOUS USE OF CLOUD SERVICES</vt:lpstr>
      <vt:lpstr>ABUSE AND NEFARIOUS USE OF CLOUD SERVICES: RING</vt:lpstr>
      <vt:lpstr>THREAT ACTORS</vt:lpstr>
      <vt:lpstr>THREAT ACTORS: ATTACKER PERSONAS</vt:lpstr>
      <vt:lpstr>SECURITY PRINCIPLES</vt:lpstr>
      <vt:lpstr>DEFENSE IN DEPTH</vt:lpstr>
      <vt:lpstr>LEAST PRIVILEGE</vt:lpstr>
      <vt:lpstr>ZERO TRUST</vt:lpstr>
      <vt:lpstr>ATTACK SURFACE</vt:lpstr>
      <vt:lpstr>CIA TRIANGLE: SECURING DATA AND DATA SYSTEMS</vt:lpstr>
      <vt:lpstr>THE SHARED RESPONSIBILITY MODEL</vt:lpstr>
      <vt:lpstr>THE SHARED RESPONSIBILITY MODEL</vt:lpstr>
      <vt:lpstr>CUSTOMER SECURITY RESPONSIBILITY</vt:lpstr>
      <vt:lpstr>CUSTOMER SECURITY RESPONSIBILITY, CONT.</vt:lpstr>
      <vt:lpstr>CUSTOMER SECURITY RESPONSIBILITY, CONT.</vt:lpstr>
      <vt:lpstr>WHAT RESOURCES DO WE NEED TO SECURE IN THE CLOUD?</vt:lpstr>
      <vt:lpstr>WHAT RESOURCES DO WE NEED TO SECURE IN THE CLOUD?</vt:lpstr>
      <vt:lpstr>WHERE SHOULD WE START?</vt:lpstr>
      <vt:lpstr>THREAT MODELING</vt:lpstr>
      <vt:lpstr>WHAT IS THREAT MODELING</vt:lpstr>
      <vt:lpstr>THREAT MODELING</vt:lpstr>
      <vt:lpstr>THREAT MODELING</vt:lpstr>
      <vt:lpstr>THREAT MODELING</vt:lpstr>
      <vt:lpstr>THREAT MODELING: WHERE TO START</vt:lpstr>
      <vt:lpstr>STRIDE</vt:lpstr>
      <vt:lpstr>ATTACK TREES</vt:lpstr>
      <vt:lpstr>ATTACK TREES</vt:lpstr>
      <vt:lpstr>THREAT MODELING</vt:lpstr>
      <vt:lpstr>FRAMEWORKS: THINKING ABOUT THREATS AND MITIGATIONS</vt:lpstr>
      <vt:lpstr>MITRE Cloud Matrix</vt:lpstr>
      <vt:lpstr>NIST Cybersecurity Framework (CSF)</vt:lpstr>
      <vt:lpstr>Threat Modeling Your Application</vt:lpstr>
      <vt:lpstr>THREAT MODELING: UNINTENDED USE OF YOUR APPLICATION</vt:lpstr>
      <vt:lpstr>Threat Modeling: Unintended usage of your product</vt:lpstr>
      <vt:lpstr>LAND ACKNOWLEDGEMENT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Zara Ahmad-Post</dc:creator>
  <cp:lastModifiedBy>Zara Ahmad-Post</cp:lastModifiedBy>
  <cp:revision>12</cp:revision>
  <dcterms:created xsi:type="dcterms:W3CDTF">2023-08-15T03:21:53Z</dcterms:created>
  <dcterms:modified xsi:type="dcterms:W3CDTF">2024-10-30T04:28:04Z</dcterms:modified>
</cp:coreProperties>
</file>